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media/image3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4" r:id="rId2"/>
    <p:sldMasterId id="2147483746" r:id="rId3"/>
    <p:sldMasterId id="2147483758" r:id="rId4"/>
    <p:sldMasterId id="2147483770" r:id="rId5"/>
  </p:sldMasterIdLst>
  <p:notesMasterIdLst>
    <p:notesMasterId r:id="rId29"/>
  </p:notesMasterIdLst>
  <p:sldIdLst>
    <p:sldId id="281" r:id="rId6"/>
    <p:sldId id="256" r:id="rId7"/>
    <p:sldId id="289" r:id="rId8"/>
    <p:sldId id="290" r:id="rId9"/>
    <p:sldId id="291" r:id="rId10"/>
    <p:sldId id="292" r:id="rId11"/>
    <p:sldId id="293" r:id="rId12"/>
    <p:sldId id="294" r:id="rId13"/>
    <p:sldId id="282" r:id="rId14"/>
    <p:sldId id="283" r:id="rId15"/>
    <p:sldId id="304" r:id="rId16"/>
    <p:sldId id="296" r:id="rId17"/>
    <p:sldId id="297" r:id="rId18"/>
    <p:sldId id="285" r:id="rId19"/>
    <p:sldId id="298" r:id="rId20"/>
    <p:sldId id="284" r:id="rId21"/>
    <p:sldId id="306" r:id="rId22"/>
    <p:sldId id="300" r:id="rId23"/>
    <p:sldId id="301" r:id="rId24"/>
    <p:sldId id="302" r:id="rId25"/>
    <p:sldId id="305" r:id="rId26"/>
    <p:sldId id="303" r:id="rId27"/>
    <p:sldId id="299" r:id="rId28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zari Zita Tímea" initials="AZT" lastIdx="0" clrIdx="0">
    <p:extLst>
      <p:ext uri="{19B8F6BF-5375-455C-9EA6-DF929625EA0E}">
        <p15:presenceInfo xmlns:p15="http://schemas.microsoft.com/office/powerpoint/2012/main" userId="Azari Zita Tíme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D8FF"/>
    <a:srgbClr val="FAF6C6"/>
    <a:srgbClr val="ECE9B2"/>
    <a:srgbClr val="FFFF99"/>
    <a:srgbClr val="D1EBFF"/>
    <a:srgbClr val="4FB4FF"/>
    <a:srgbClr val="FEE8FB"/>
    <a:srgbClr val="000000"/>
    <a:srgbClr val="0091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27" autoAdjust="0"/>
  </p:normalViewPr>
  <p:slideViewPr>
    <p:cSldViewPr snapToGrid="0">
      <p:cViewPr varScale="1">
        <p:scale>
          <a:sx n="109" d="100"/>
          <a:sy n="109" d="100"/>
        </p:scale>
        <p:origin x="4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E47AC-8F79-4B52-8ECF-8B9876EEDED1}" type="datetimeFigureOut">
              <a:rPr lang="hu-HU" smtClean="0"/>
              <a:t>2022. 09. 13.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42B43-696E-43A5-BB34-B344AA1419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8405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2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57162"/>
            <a:fld id="{0DD05FFA-4383-4574-9830-A5FF25BE840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257162"/>
              <a:t>2022. 09. 13.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7162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7162"/>
            <a:fld id="{774ECFDF-B4B8-4D79-9C23-DD008FAF0A0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257162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51435" tIns="25719" rIns="51435" bIns="25719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51432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51" b="1" i="0" u="none" strike="noStrike" kern="1200" cap="all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Mintacím szerkesztése</a:t>
            </a:r>
            <a:endParaRPr kumimoji="0" lang="hu-HU" sz="1351" b="1" i="0" u="none" strike="noStrike" kern="120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563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447991" y="1628802"/>
            <a:ext cx="5111750" cy="4691063"/>
          </a:xfrm>
        </p:spPr>
        <p:txBody>
          <a:bodyPr/>
          <a:lstStyle>
            <a:lvl1pPr>
              <a:defRPr sz="1351"/>
            </a:lvl1pPr>
            <a:lvl2pPr>
              <a:defRPr sz="1351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7" name="Kép helye 2"/>
          <p:cNvSpPr>
            <a:spLocks noGrp="1"/>
          </p:cNvSpPr>
          <p:nvPr>
            <p:ph type="pic" idx="13"/>
          </p:nvPr>
        </p:nvSpPr>
        <p:spPr>
          <a:xfrm>
            <a:off x="5724128" y="1633102"/>
            <a:ext cx="3240360" cy="4691063"/>
          </a:xfrm>
        </p:spPr>
        <p:txBody>
          <a:bodyPr/>
          <a:lstStyle>
            <a:lvl1pPr marL="0" indent="0">
              <a:buNone/>
              <a:defRPr sz="1800"/>
            </a:lvl1pPr>
            <a:lvl2pPr marL="257162" indent="0">
              <a:buNone/>
              <a:defRPr sz="1575"/>
            </a:lvl2pPr>
            <a:lvl3pPr marL="514325" indent="0">
              <a:buNone/>
              <a:defRPr sz="1351"/>
            </a:lvl3pPr>
            <a:lvl4pPr marL="771487" indent="0">
              <a:buNone/>
              <a:defRPr sz="1125"/>
            </a:lvl4pPr>
            <a:lvl5pPr marL="1028648" indent="0">
              <a:buNone/>
              <a:defRPr sz="1125"/>
            </a:lvl5pPr>
            <a:lvl6pPr marL="1285811" indent="0">
              <a:buNone/>
              <a:defRPr sz="1125"/>
            </a:lvl6pPr>
            <a:lvl7pPr marL="1542974" indent="0">
              <a:buNone/>
              <a:defRPr sz="1125"/>
            </a:lvl7pPr>
            <a:lvl8pPr marL="1800135" indent="0">
              <a:buNone/>
              <a:defRPr sz="1125"/>
            </a:lvl8pPr>
            <a:lvl9pPr marL="2057297" indent="0">
              <a:buNone/>
              <a:defRPr sz="1125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70838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1435103"/>
            <a:ext cx="5111750" cy="469106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1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62" indent="0">
              <a:buNone/>
              <a:defRPr sz="675"/>
            </a:lvl2pPr>
            <a:lvl3pPr marL="514325" indent="0">
              <a:buNone/>
              <a:defRPr sz="563"/>
            </a:lvl3pPr>
            <a:lvl4pPr marL="771487" indent="0">
              <a:buNone/>
              <a:defRPr sz="507"/>
            </a:lvl4pPr>
            <a:lvl5pPr marL="1028648" indent="0">
              <a:buNone/>
              <a:defRPr sz="507"/>
            </a:lvl5pPr>
            <a:lvl6pPr marL="1285811" indent="0">
              <a:buNone/>
              <a:defRPr sz="507"/>
            </a:lvl6pPr>
            <a:lvl7pPr marL="1542974" indent="0">
              <a:buNone/>
              <a:defRPr sz="507"/>
            </a:lvl7pPr>
            <a:lvl8pPr marL="1800135" indent="0">
              <a:buNone/>
              <a:defRPr sz="507"/>
            </a:lvl8pPr>
            <a:lvl9pPr marL="2057297" indent="0">
              <a:buNone/>
              <a:defRPr sz="507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57162"/>
            <a:fld id="{0DD05FFA-4383-4574-9830-A5FF25BE840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257162"/>
              <a:t>2022. 09. 13.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7162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7162"/>
            <a:fld id="{774ECFDF-B4B8-4D79-9C23-DD008FAF0A0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257162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2104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4495800" y="2286000"/>
            <a:ext cx="4419600" cy="1143000"/>
          </a:xfrm>
        </p:spPr>
        <p:txBody>
          <a:bodyPr anchor="t">
            <a:noAutofit/>
          </a:bodyPr>
          <a:lstStyle>
            <a:lvl1pPr algn="l">
              <a:defRPr sz="2475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 dirty="0" smtClean="0"/>
              <a:t>Prezentáció Címe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495800" y="3886200"/>
            <a:ext cx="4343400" cy="914400"/>
          </a:xfrm>
        </p:spPr>
        <p:txBody>
          <a:bodyPr wrap="square" anchor="t"/>
          <a:lstStyle>
            <a:lvl1pPr marL="289308" indent="-289308" algn="l">
              <a:spcAft>
                <a:spcPts val="339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hu-HU" dirty="0" smtClean="0"/>
              <a:t>Click to edit Alcím</a:t>
            </a:r>
          </a:p>
          <a:p>
            <a:pPr lvl="0"/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1629936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447991" y="1628802"/>
            <a:ext cx="5111750" cy="4691063"/>
          </a:xfrm>
        </p:spPr>
        <p:txBody>
          <a:bodyPr/>
          <a:lstStyle>
            <a:lvl1pPr>
              <a:defRPr sz="1351"/>
            </a:lvl1pPr>
            <a:lvl2pPr>
              <a:defRPr sz="1351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7" name="Kép helye 2"/>
          <p:cNvSpPr>
            <a:spLocks noGrp="1"/>
          </p:cNvSpPr>
          <p:nvPr>
            <p:ph type="pic" idx="13"/>
          </p:nvPr>
        </p:nvSpPr>
        <p:spPr>
          <a:xfrm>
            <a:off x="5724128" y="1633102"/>
            <a:ext cx="3240360" cy="4691063"/>
          </a:xfrm>
        </p:spPr>
        <p:txBody>
          <a:bodyPr/>
          <a:lstStyle>
            <a:lvl1pPr marL="0" indent="0">
              <a:buNone/>
              <a:defRPr sz="1800"/>
            </a:lvl1pPr>
            <a:lvl2pPr marL="257162" indent="0">
              <a:buNone/>
              <a:defRPr sz="1575"/>
            </a:lvl2pPr>
            <a:lvl3pPr marL="514325" indent="0">
              <a:buNone/>
              <a:defRPr sz="1351"/>
            </a:lvl3pPr>
            <a:lvl4pPr marL="771487" indent="0">
              <a:buNone/>
              <a:defRPr sz="1125"/>
            </a:lvl4pPr>
            <a:lvl5pPr marL="1028648" indent="0">
              <a:buNone/>
              <a:defRPr sz="1125"/>
            </a:lvl5pPr>
            <a:lvl6pPr marL="1285811" indent="0">
              <a:buNone/>
              <a:defRPr sz="1125"/>
            </a:lvl6pPr>
            <a:lvl7pPr marL="1542974" indent="0">
              <a:buNone/>
              <a:defRPr sz="1125"/>
            </a:lvl7pPr>
            <a:lvl8pPr marL="1800135" indent="0">
              <a:buNone/>
              <a:defRPr sz="1125"/>
            </a:lvl8pPr>
            <a:lvl9pPr marL="2057297" indent="0">
              <a:buNone/>
              <a:defRPr sz="1125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8622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1435103"/>
            <a:ext cx="5111750" cy="469106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1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62" indent="0">
              <a:buNone/>
              <a:defRPr sz="675"/>
            </a:lvl2pPr>
            <a:lvl3pPr marL="514325" indent="0">
              <a:buNone/>
              <a:defRPr sz="563"/>
            </a:lvl3pPr>
            <a:lvl4pPr marL="771487" indent="0">
              <a:buNone/>
              <a:defRPr sz="507"/>
            </a:lvl4pPr>
            <a:lvl5pPr marL="1028648" indent="0">
              <a:buNone/>
              <a:defRPr sz="507"/>
            </a:lvl5pPr>
            <a:lvl6pPr marL="1285811" indent="0">
              <a:buNone/>
              <a:defRPr sz="507"/>
            </a:lvl6pPr>
            <a:lvl7pPr marL="1542974" indent="0">
              <a:buNone/>
              <a:defRPr sz="507"/>
            </a:lvl7pPr>
            <a:lvl8pPr marL="1800135" indent="0">
              <a:buNone/>
              <a:defRPr sz="507"/>
            </a:lvl8pPr>
            <a:lvl9pPr marL="2057297" indent="0">
              <a:buNone/>
              <a:defRPr sz="507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57162"/>
            <a:fld id="{0DD05FFA-4383-4574-9830-A5FF25BE840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257162"/>
              <a:t>2022. 09. 13.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7162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7162"/>
            <a:fld id="{774ECFDF-B4B8-4D79-9C23-DD008FAF0A0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257162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5792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4495800" y="2286000"/>
            <a:ext cx="4419600" cy="1143000"/>
          </a:xfrm>
        </p:spPr>
        <p:txBody>
          <a:bodyPr anchor="t">
            <a:noAutofit/>
          </a:bodyPr>
          <a:lstStyle>
            <a:lvl1pPr algn="l">
              <a:defRPr sz="2475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 dirty="0" smtClean="0"/>
              <a:t>Prezentáció Címe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495800" y="3886200"/>
            <a:ext cx="4343400" cy="914400"/>
          </a:xfrm>
        </p:spPr>
        <p:txBody>
          <a:bodyPr wrap="square" anchor="t"/>
          <a:lstStyle>
            <a:lvl1pPr marL="289308" indent="-289308" algn="l">
              <a:spcAft>
                <a:spcPts val="339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hu-HU" dirty="0" smtClean="0"/>
              <a:t>Click to edit Alcím</a:t>
            </a:r>
          </a:p>
          <a:p>
            <a:pPr lvl="0"/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1542676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82600-C827-491D-B405-ECA95AB6A9A3}" type="datetimeFigureOut">
              <a:rPr lang="hu-HU" smtClean="0"/>
              <a:t>2022. 09. 13.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4CFBF-FDEF-45A0-8698-AAF5739A66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25695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82600-C827-491D-B405-ECA95AB6A9A3}" type="datetimeFigureOut">
              <a:rPr lang="hu-HU" smtClean="0"/>
              <a:t>2022. 09. 13.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4CFBF-FDEF-45A0-8698-AAF5739A66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88807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82600-C827-491D-B405-ECA95AB6A9A3}" type="datetimeFigureOut">
              <a:rPr lang="hu-HU" smtClean="0"/>
              <a:t>2022. 09. 13.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4CFBF-FDEF-45A0-8698-AAF5739A66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249870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82600-C827-491D-B405-ECA95AB6A9A3}" type="datetimeFigureOut">
              <a:rPr lang="hu-HU" smtClean="0"/>
              <a:t>2022. 09. 13.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4CFBF-FDEF-45A0-8698-AAF5739A66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38180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95" y="44624"/>
            <a:ext cx="4700075" cy="936104"/>
          </a:xfrm>
        </p:spPr>
        <p:txBody>
          <a:bodyPr>
            <a:normAutofit/>
          </a:bodyPr>
          <a:lstStyle>
            <a:lvl1pPr algn="l">
              <a:defRPr sz="1351"/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57162"/>
            <a:fld id="{0DD05FFA-4383-4574-9830-A5FF25BE840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257162"/>
              <a:t>2022. 09. 13.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7162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7162"/>
            <a:fld id="{774ECFDF-B4B8-4D79-9C23-DD008FAF0A0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257162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9370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82600-C827-491D-B405-ECA95AB6A9A3}" type="datetimeFigureOut">
              <a:rPr lang="hu-HU" smtClean="0"/>
              <a:t>2022. 09. 13.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4CFBF-FDEF-45A0-8698-AAF5739A66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42667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82600-C827-491D-B405-ECA95AB6A9A3}" type="datetimeFigureOut">
              <a:rPr lang="hu-HU" smtClean="0"/>
              <a:t>2022. 09. 13.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4CFBF-FDEF-45A0-8698-AAF5739A66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042454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82600-C827-491D-B405-ECA95AB6A9A3}" type="datetimeFigureOut">
              <a:rPr lang="hu-HU" smtClean="0"/>
              <a:t>2022. 09. 13.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4CFBF-FDEF-45A0-8698-AAF5739A66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56699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82600-C827-491D-B405-ECA95AB6A9A3}" type="datetimeFigureOut">
              <a:rPr lang="hu-HU" smtClean="0"/>
              <a:t>2022. 09. 13.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4CFBF-FDEF-45A0-8698-AAF5739A66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72781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82600-C827-491D-B405-ECA95AB6A9A3}" type="datetimeFigureOut">
              <a:rPr lang="hu-HU" smtClean="0"/>
              <a:t>2022. 09. 13.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4CFBF-FDEF-45A0-8698-AAF5739A66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97851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82600-C827-491D-B405-ECA95AB6A9A3}" type="datetimeFigureOut">
              <a:rPr lang="hu-HU" smtClean="0"/>
              <a:t>2022. 09. 13.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4CFBF-FDEF-45A0-8698-AAF5739A66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66374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82600-C827-491D-B405-ECA95AB6A9A3}" type="datetimeFigureOut">
              <a:rPr lang="hu-HU" smtClean="0"/>
              <a:t>2022. 09. 13.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4CFBF-FDEF-45A0-8698-AAF5739A66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866975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3282600-C827-491D-B405-ECA95AB6A9A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2022. 09. 13.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D64CFBF-FDEF-45A0-8698-AAF5739A666D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940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3282600-C827-491D-B405-ECA95AB6A9A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2022. 09. 13.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D64CFBF-FDEF-45A0-8698-AAF5739A666D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1102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3282600-C827-491D-B405-ECA95AB6A9A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2022. 09. 13.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D64CFBF-FDEF-45A0-8698-AAF5739A666D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63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2251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62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487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48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2974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3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297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57162"/>
            <a:fld id="{0DD05FFA-4383-4574-9830-A5FF25BE840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257162"/>
              <a:t>2022. 09. 13.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7162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7162"/>
            <a:fld id="{774ECFDF-B4B8-4D79-9C23-DD008FAF0A0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257162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51435" tIns="25719" rIns="51435" bIns="25719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51432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51" b="1" i="0" u="none" strike="noStrike" kern="1200" cap="all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Mintacím szerkesztése</a:t>
            </a:r>
            <a:endParaRPr kumimoji="0" lang="hu-HU" sz="1351" b="1" i="0" u="none" strike="noStrike" kern="120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8611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3282600-C827-491D-B405-ECA95AB6A9A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2022. 09. 13.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D64CFBF-FDEF-45A0-8698-AAF5739A666D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9871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3282600-C827-491D-B405-ECA95AB6A9A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2022. 09. 13.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D64CFBF-FDEF-45A0-8698-AAF5739A666D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0733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3282600-C827-491D-B405-ECA95AB6A9A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2022. 09. 13.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D64CFBF-FDEF-45A0-8698-AAF5739A666D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406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3282600-C827-491D-B405-ECA95AB6A9A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2022. 09. 13.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D64CFBF-FDEF-45A0-8698-AAF5739A666D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9753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3282600-C827-491D-B405-ECA95AB6A9A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2022. 09. 13.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D64CFBF-FDEF-45A0-8698-AAF5739A666D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1466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3282600-C827-491D-B405-ECA95AB6A9A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2022. 09. 13.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D64CFBF-FDEF-45A0-8698-AAF5739A666D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5314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3282600-C827-491D-B405-ECA95AB6A9A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2022. 09. 13.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D64CFBF-FDEF-45A0-8698-AAF5739A666D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6983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3282600-C827-491D-B405-ECA95AB6A9A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2022. 09. 13.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D64CFBF-FDEF-45A0-8698-AAF5739A666D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0173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3282600-C827-491D-B405-ECA95AB6A9A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2022. 09. 13.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D64CFBF-FDEF-45A0-8698-AAF5739A666D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8157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3282600-C827-491D-B405-ECA95AB6A9A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2022. 09. 13.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D64CFBF-FDEF-45A0-8698-AAF5739A666D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091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1575"/>
            </a:lvl1pPr>
            <a:lvl2pPr>
              <a:defRPr sz="1351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1575"/>
            </a:lvl1pPr>
            <a:lvl2pPr>
              <a:defRPr sz="1351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57162"/>
            <a:fld id="{0DD05FFA-4383-4574-9830-A5FF25BE840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257162"/>
              <a:t>2022. 09. 13.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7162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7162"/>
            <a:fld id="{774ECFDF-B4B8-4D79-9C23-DD008FAF0A0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257162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1050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3282600-C827-491D-B405-ECA95AB6A9A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2022. 09. 13.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D64CFBF-FDEF-45A0-8698-AAF5739A666D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6807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3282600-C827-491D-B405-ECA95AB6A9A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2022. 09. 13.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D64CFBF-FDEF-45A0-8698-AAF5739A666D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5055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3282600-C827-491D-B405-ECA95AB6A9A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2022. 09. 13.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D64CFBF-FDEF-45A0-8698-AAF5739A666D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1243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3282600-C827-491D-B405-ECA95AB6A9A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2022. 09. 13.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D64CFBF-FDEF-45A0-8698-AAF5739A666D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7356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3282600-C827-491D-B405-ECA95AB6A9A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2022. 09. 13.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D64CFBF-FDEF-45A0-8698-AAF5739A666D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8273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3282600-C827-491D-B405-ECA95AB6A9A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2022. 09. 13.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D64CFBF-FDEF-45A0-8698-AAF5739A666D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5970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3282600-C827-491D-B405-ECA95AB6A9A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2022. 09. 13.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D64CFBF-FDEF-45A0-8698-AAF5739A666D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37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3282600-C827-491D-B405-ECA95AB6A9A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2022. 09. 13.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D64CFBF-FDEF-45A0-8698-AAF5739A666D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2588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3282600-C827-491D-B405-ECA95AB6A9A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2022. 09. 13.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D64CFBF-FDEF-45A0-8698-AAF5739A666D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9657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3282600-C827-491D-B405-ECA95AB6A9A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2022. 09. 13.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D64CFBF-FDEF-45A0-8698-AAF5739A666D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232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351" b="1"/>
            </a:lvl1pPr>
            <a:lvl2pPr marL="257162" indent="0">
              <a:buNone/>
              <a:defRPr sz="1125" b="1"/>
            </a:lvl2pPr>
            <a:lvl3pPr marL="514325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8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4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7" indent="0">
              <a:buNone/>
              <a:defRPr sz="9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351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1351" b="1"/>
            </a:lvl1pPr>
            <a:lvl2pPr marL="257162" indent="0">
              <a:buNone/>
              <a:defRPr sz="1125" b="1"/>
            </a:lvl2pPr>
            <a:lvl3pPr marL="514325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8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4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7" indent="0">
              <a:buNone/>
              <a:defRPr sz="9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1351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57162"/>
            <a:fld id="{0DD05FFA-4383-4574-9830-A5FF25BE840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257162"/>
              <a:t>2022. 09. 13.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7162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7162"/>
            <a:fld id="{774ECFDF-B4B8-4D79-9C23-DD008FAF0A0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257162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667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3282600-C827-491D-B405-ECA95AB6A9A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2022. 09. 13.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D64CFBF-FDEF-45A0-8698-AAF5739A666D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0853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3282600-C827-491D-B405-ECA95AB6A9A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2022. 09. 13.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D64CFBF-FDEF-45A0-8698-AAF5739A666D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469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3282600-C827-491D-B405-ECA95AB6A9A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2022. 09. 13.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D64CFBF-FDEF-45A0-8698-AAF5739A666D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9781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3282600-C827-491D-B405-ECA95AB6A9A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2022. 09. 13.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D64CFBF-FDEF-45A0-8698-AAF5739A666D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5472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3282600-C827-491D-B405-ECA95AB6A9A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2022. 09. 13.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D64CFBF-FDEF-45A0-8698-AAF5739A666D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1007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3282600-C827-491D-B405-ECA95AB6A9A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2022. 09. 13.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D64CFBF-FDEF-45A0-8698-AAF5739A666D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8285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3282600-C827-491D-B405-ECA95AB6A9A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2022. 09. 13.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D64CFBF-FDEF-45A0-8698-AAF5739A666D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616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3282600-C827-491D-B405-ECA95AB6A9A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2022. 09. 13.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D64CFBF-FDEF-45A0-8698-AAF5739A666D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3559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3282600-C827-491D-B405-ECA95AB6A9A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2022. 09. 13.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D64CFBF-FDEF-45A0-8698-AAF5739A666D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8294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3282600-C827-491D-B405-ECA95AB6A9A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2022. 09. 13.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D64CFBF-FDEF-45A0-8698-AAF5739A666D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27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447991" y="1628802"/>
            <a:ext cx="5111750" cy="4691063"/>
          </a:xfrm>
        </p:spPr>
        <p:txBody>
          <a:bodyPr/>
          <a:lstStyle>
            <a:lvl1pPr>
              <a:defRPr sz="1351"/>
            </a:lvl1pPr>
            <a:lvl2pPr>
              <a:defRPr sz="1351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7" name="Kép helye 2"/>
          <p:cNvSpPr>
            <a:spLocks noGrp="1"/>
          </p:cNvSpPr>
          <p:nvPr>
            <p:ph type="pic" idx="13"/>
          </p:nvPr>
        </p:nvSpPr>
        <p:spPr>
          <a:xfrm>
            <a:off x="5724128" y="1633102"/>
            <a:ext cx="3240360" cy="4691063"/>
          </a:xfrm>
        </p:spPr>
        <p:txBody>
          <a:bodyPr/>
          <a:lstStyle>
            <a:lvl1pPr marL="0" indent="0">
              <a:buNone/>
              <a:defRPr sz="1800"/>
            </a:lvl1pPr>
            <a:lvl2pPr marL="257162" indent="0">
              <a:buNone/>
              <a:defRPr sz="1575"/>
            </a:lvl2pPr>
            <a:lvl3pPr marL="514325" indent="0">
              <a:buNone/>
              <a:defRPr sz="1351"/>
            </a:lvl3pPr>
            <a:lvl4pPr marL="771487" indent="0">
              <a:buNone/>
              <a:defRPr sz="1125"/>
            </a:lvl4pPr>
            <a:lvl5pPr marL="1028648" indent="0">
              <a:buNone/>
              <a:defRPr sz="1125"/>
            </a:lvl5pPr>
            <a:lvl6pPr marL="1285811" indent="0">
              <a:buNone/>
              <a:defRPr sz="1125"/>
            </a:lvl6pPr>
            <a:lvl7pPr marL="1542974" indent="0">
              <a:buNone/>
              <a:defRPr sz="1125"/>
            </a:lvl7pPr>
            <a:lvl8pPr marL="1800135" indent="0">
              <a:buNone/>
              <a:defRPr sz="1125"/>
            </a:lvl8pPr>
            <a:lvl9pPr marL="2057297" indent="0">
              <a:buNone/>
              <a:defRPr sz="1125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26579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1435103"/>
            <a:ext cx="5111750" cy="469106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1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62" indent="0">
              <a:buNone/>
              <a:defRPr sz="675"/>
            </a:lvl2pPr>
            <a:lvl3pPr marL="514325" indent="0">
              <a:buNone/>
              <a:defRPr sz="563"/>
            </a:lvl3pPr>
            <a:lvl4pPr marL="771487" indent="0">
              <a:buNone/>
              <a:defRPr sz="507"/>
            </a:lvl4pPr>
            <a:lvl5pPr marL="1028648" indent="0">
              <a:buNone/>
              <a:defRPr sz="507"/>
            </a:lvl5pPr>
            <a:lvl6pPr marL="1285811" indent="0">
              <a:buNone/>
              <a:defRPr sz="507"/>
            </a:lvl6pPr>
            <a:lvl7pPr marL="1542974" indent="0">
              <a:buNone/>
              <a:defRPr sz="507"/>
            </a:lvl7pPr>
            <a:lvl8pPr marL="1800135" indent="0">
              <a:buNone/>
              <a:defRPr sz="507"/>
            </a:lvl8pPr>
            <a:lvl9pPr marL="2057297" indent="0">
              <a:buNone/>
              <a:defRPr sz="507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57162"/>
            <a:fld id="{0DD05FFA-4383-4574-9830-A5FF25BE840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257162"/>
              <a:t>2022. 09. 13.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7162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7162"/>
            <a:fld id="{774ECFDF-B4B8-4D79-9C23-DD008FAF0A0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257162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5837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62" indent="0">
              <a:buNone/>
              <a:defRPr sz="1575"/>
            </a:lvl2pPr>
            <a:lvl3pPr marL="514325" indent="0">
              <a:buNone/>
              <a:defRPr sz="1351"/>
            </a:lvl3pPr>
            <a:lvl4pPr marL="771487" indent="0">
              <a:buNone/>
              <a:defRPr sz="1125"/>
            </a:lvl4pPr>
            <a:lvl5pPr marL="1028648" indent="0">
              <a:buNone/>
              <a:defRPr sz="1125"/>
            </a:lvl5pPr>
            <a:lvl6pPr marL="1285811" indent="0">
              <a:buNone/>
              <a:defRPr sz="1125"/>
            </a:lvl6pPr>
            <a:lvl7pPr marL="1542974" indent="0">
              <a:buNone/>
              <a:defRPr sz="1125"/>
            </a:lvl7pPr>
            <a:lvl8pPr marL="1800135" indent="0">
              <a:buNone/>
              <a:defRPr sz="1125"/>
            </a:lvl8pPr>
            <a:lvl9pPr marL="2057297" indent="0">
              <a:buNone/>
              <a:defRPr sz="1125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62" indent="0">
              <a:buNone/>
              <a:defRPr sz="675"/>
            </a:lvl2pPr>
            <a:lvl3pPr marL="514325" indent="0">
              <a:buNone/>
              <a:defRPr sz="563"/>
            </a:lvl3pPr>
            <a:lvl4pPr marL="771487" indent="0">
              <a:buNone/>
              <a:defRPr sz="507"/>
            </a:lvl4pPr>
            <a:lvl5pPr marL="1028648" indent="0">
              <a:buNone/>
              <a:defRPr sz="507"/>
            </a:lvl5pPr>
            <a:lvl6pPr marL="1285811" indent="0">
              <a:buNone/>
              <a:defRPr sz="507"/>
            </a:lvl6pPr>
            <a:lvl7pPr marL="1542974" indent="0">
              <a:buNone/>
              <a:defRPr sz="507"/>
            </a:lvl7pPr>
            <a:lvl8pPr marL="1800135" indent="0">
              <a:buNone/>
              <a:defRPr sz="507"/>
            </a:lvl8pPr>
            <a:lvl9pPr marL="2057297" indent="0">
              <a:buNone/>
              <a:defRPr sz="507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57162"/>
            <a:fld id="{0DD05FFA-4383-4574-9830-A5FF25BE840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257162"/>
              <a:t>2022. 09. 13.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7162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7162"/>
            <a:fld id="{774ECFDF-B4B8-4D79-9C23-DD008FAF0A0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257162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515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4495800" y="2286000"/>
            <a:ext cx="4419600" cy="1143000"/>
          </a:xfrm>
        </p:spPr>
        <p:txBody>
          <a:bodyPr anchor="t">
            <a:noAutofit/>
          </a:bodyPr>
          <a:lstStyle>
            <a:lvl1pPr algn="l">
              <a:defRPr sz="2475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 dirty="0" smtClean="0"/>
              <a:t>Prezentáció Címe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495800" y="3886200"/>
            <a:ext cx="4343400" cy="914400"/>
          </a:xfrm>
        </p:spPr>
        <p:txBody>
          <a:bodyPr wrap="square" anchor="t"/>
          <a:lstStyle>
            <a:lvl1pPr marL="289308" indent="-289308" algn="l">
              <a:spcAft>
                <a:spcPts val="339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hu-HU" dirty="0" smtClean="0"/>
              <a:t>Click to edit Alcím</a:t>
            </a:r>
          </a:p>
          <a:p>
            <a:pPr lvl="0"/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731718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57162"/>
            <a:fld id="{0DD05FFA-4383-4574-9830-A5FF25BE840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257162"/>
              <a:t>2022. 09. 13.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57162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57162"/>
            <a:fld id="{774ECFDF-B4B8-4D79-9C23-DD008FAF0A0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257162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56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6" r:id="rId10"/>
    <p:sldLayoutId id="2147483677" r:id="rId11"/>
    <p:sldLayoutId id="2147483679" r:id="rId12"/>
    <p:sldLayoutId id="2147483686" r:id="rId13"/>
    <p:sldLayoutId id="2147483687" r:id="rId14"/>
    <p:sldLayoutId id="2147483689" r:id="rId15"/>
  </p:sldLayoutIdLst>
  <p:txStyles>
    <p:titleStyle>
      <a:lvl1pPr algn="l" defTabSz="514325" rtl="0" eaLnBrk="1" latinLnBrk="0" hangingPunct="1">
        <a:spcBef>
          <a:spcPct val="0"/>
        </a:spcBef>
        <a:buNone/>
        <a:defRPr sz="1351" b="1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92872" indent="-192872" algn="l" defTabSz="51432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17890" indent="-160727" algn="l" defTabSz="514325" rtl="0" eaLnBrk="1" latinLnBrk="0" hangingPunct="1">
        <a:spcBef>
          <a:spcPct val="20000"/>
        </a:spcBef>
        <a:buFont typeface="Arial" panose="020B0604020202020204" pitchFamily="34" charset="0"/>
        <a:buChar char="–"/>
        <a:defRPr sz="1575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42907" indent="-128582" algn="l" defTabSz="514325" rtl="0" eaLnBrk="1" latinLnBrk="0" hangingPunct="1">
        <a:spcBef>
          <a:spcPct val="20000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00068" indent="-128582" algn="l" defTabSz="514325" rtl="0" eaLnBrk="1" latinLnBrk="0" hangingPunct="1">
        <a:spcBef>
          <a:spcPct val="20000"/>
        </a:spcBef>
        <a:buFont typeface="Arial" panose="020B0604020202020204" pitchFamily="34" charset="0"/>
        <a:buChar char="–"/>
        <a:defRPr sz="1125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57230" indent="-128582" algn="l" defTabSz="514325" rtl="0" eaLnBrk="1" latinLnBrk="0" hangingPunct="1">
        <a:spcBef>
          <a:spcPct val="20000"/>
        </a:spcBef>
        <a:buFont typeface="Arial" panose="020B0604020202020204" pitchFamily="34" charset="0"/>
        <a:buChar char="»"/>
        <a:defRPr sz="1125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414392" indent="-128582" algn="l" defTabSz="514325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555" indent="-128582" algn="l" defTabSz="514325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717" indent="-128582" algn="l" defTabSz="514325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878" indent="-128582" algn="l" defTabSz="514325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2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25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487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48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11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2974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35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297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57162"/>
            <a:fld id="{0DD05FFA-4383-4574-9830-A5FF25BE840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257162"/>
              <a:t>2022. 09. 13.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57162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57162"/>
            <a:fld id="{774ECFDF-B4B8-4D79-9C23-DD008FAF0A0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257162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337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3282600-C827-491D-B405-ECA95AB6A9A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2022. 09. 13.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D64CFBF-FDEF-45A0-8698-AAF5739A666D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38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3282600-C827-491D-B405-ECA95AB6A9A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2022. 09. 13.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D64CFBF-FDEF-45A0-8698-AAF5739A666D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171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3282600-C827-491D-B405-ECA95AB6A9A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2022. 09. 13.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D64CFBF-FDEF-45A0-8698-AAF5739A666D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919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365128"/>
            <a:ext cx="9324474" cy="1325563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contourW="12700">
              <a:contourClr>
                <a:schemeClr val="tx1"/>
              </a:contourClr>
            </a:sp3d>
          </a:bodyPr>
          <a:lstStyle/>
          <a:p>
            <a:pPr algn="ctr"/>
            <a:r>
              <a:rPr lang="hu-HU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Szekszárd Lőtéri vízbázis kármentesítése</a:t>
            </a:r>
            <a:r>
              <a:rPr lang="hu-H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környezettudatosságra nevelés – rendhagyó tanóra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18065" y="6207550"/>
            <a:ext cx="2797343" cy="38903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hu-HU" dirty="0" smtClean="0">
                <a:solidFill>
                  <a:schemeClr val="bg1"/>
                </a:solidFill>
              </a:rPr>
              <a:t>Szekszárd, 2022. szeptember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2036345" y="3065445"/>
            <a:ext cx="46809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Közép-dunántúli Vízügyi Igazgatóság</a:t>
            </a:r>
            <a:b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Készítette:</a:t>
            </a:r>
            <a:b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Azari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Zita kiemelt </a:t>
            </a:r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funkcionális 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referens</a:t>
            </a:r>
          </a:p>
        </p:txBody>
      </p:sp>
    </p:spTree>
    <p:extLst>
      <p:ext uri="{BB962C8B-B14F-4D97-AF65-F5344CB8AC3E}">
        <p14:creationId xmlns:p14="http://schemas.microsoft.com/office/powerpoint/2010/main" val="3400365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22604" y="447966"/>
            <a:ext cx="4422377" cy="308967"/>
          </a:xfrm>
        </p:spPr>
        <p:txBody>
          <a:bodyPr>
            <a:noAutofit/>
          </a:bodyPr>
          <a:lstStyle/>
          <a:p>
            <a:r>
              <a:rPr lang="hu-H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szennyezés eltávolítása</a:t>
            </a:r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132350" y="4541357"/>
            <a:ext cx="5438273" cy="22324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Azonnali eltávolítás: </a:t>
            </a:r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kárelhárítás</a:t>
            </a:r>
          </a:p>
          <a:p>
            <a:pPr marL="0" indent="0">
              <a:buNone/>
            </a:pPr>
            <a:endParaRPr lang="hu-H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hu-HU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körbehatárolás</a:t>
            </a:r>
            <a:endParaRPr lang="hu-H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forrás megszüntetése</a:t>
            </a:r>
          </a:p>
          <a:p>
            <a:pPr lvl="1">
              <a:buFontTx/>
              <a:buChar char="-"/>
            </a:pP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szennyező eltávolítása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4331370" y="3098683"/>
            <a:ext cx="49329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 azonnali eltávolítás: </a:t>
            </a:r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kármentesítés</a:t>
            </a:r>
          </a:p>
          <a:p>
            <a:endParaRPr lang="hu-H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0034" lvl="1" indent="-192872">
              <a:buFontTx/>
              <a:buChar char="-"/>
            </a:pP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tényfeltárás</a:t>
            </a:r>
          </a:p>
          <a:p>
            <a:pPr marL="450034" lvl="1" indent="-192872">
              <a:buFontTx/>
              <a:buChar char="-"/>
            </a:pP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beavatkozás</a:t>
            </a:r>
          </a:p>
          <a:p>
            <a:pPr marL="450034" lvl="1" indent="-192872">
              <a:buFontTx/>
              <a:buChar char="-"/>
            </a:pP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utómonitoring</a:t>
            </a:r>
          </a:p>
        </p:txBody>
      </p:sp>
    </p:spTree>
    <p:extLst>
      <p:ext uri="{BB962C8B-B14F-4D97-AF65-F5344CB8AC3E}">
        <p14:creationId xmlns:p14="http://schemas.microsoft.com/office/powerpoint/2010/main" val="3117535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685800"/>
            <a:r>
              <a:rPr lang="hu-HU" sz="2400" cap="small" dirty="0"/>
              <a:t>Előzmények (1993-2021; 28 év)</a:t>
            </a:r>
            <a:endParaRPr lang="hu-HU" altLang="hu-HU" sz="2400" cap="small" dirty="0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818D373-7939-45AE-BC0F-290D599F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hu-HU" b="1" dirty="0">
                <a:solidFill>
                  <a:prstClr val="white"/>
                </a:solidFill>
                <a:latin typeface="Calibri" panose="020F0502020204030204"/>
              </a:rPr>
              <a:t>Békés Drén Kft. Szekszárd Lőtéri vízbázis kármentesítése 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40BFFD07-905F-4975-854B-62F184328274}"/>
              </a:ext>
            </a:extLst>
          </p:cNvPr>
          <p:cNvSpPr txBox="1"/>
          <p:nvPr/>
        </p:nvSpPr>
        <p:spPr>
          <a:xfrm>
            <a:off x="360218" y="1504216"/>
            <a:ext cx="1737935" cy="553998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hu-HU" sz="1000" b="1" dirty="0">
                <a:solidFill>
                  <a:prstClr val="black"/>
                </a:solidFill>
                <a:cs typeface="Times New Roman" panose="02020603050405020304" pitchFamily="18" charset="0"/>
              </a:rPr>
              <a:t>Klórozott szénhidrogén szennyezés első észlelése (DCE): 1993</a:t>
            </a:r>
            <a:endParaRPr lang="hu-HU" sz="1000" dirty="0">
              <a:solidFill>
                <a:prstClr val="black"/>
              </a:solidFill>
            </a:endParaRPr>
          </a:p>
        </p:txBody>
      </p:sp>
      <p:cxnSp>
        <p:nvCxnSpPr>
          <p:cNvPr id="3" name="Egyenes összekötő 2">
            <a:extLst>
              <a:ext uri="{FF2B5EF4-FFF2-40B4-BE49-F238E27FC236}">
                <a16:creationId xmlns:a16="http://schemas.microsoft.com/office/drawing/2014/main" id="{7E83C6BE-0690-46AC-A687-CAFC25C226AE}"/>
              </a:ext>
            </a:extLst>
          </p:cNvPr>
          <p:cNvCxnSpPr>
            <a:cxnSpLocks/>
          </p:cNvCxnSpPr>
          <p:nvPr/>
        </p:nvCxnSpPr>
        <p:spPr>
          <a:xfrm flipV="1">
            <a:off x="0" y="2817668"/>
            <a:ext cx="9144000" cy="24245"/>
          </a:xfrm>
          <a:prstGeom prst="line">
            <a:avLst/>
          </a:prstGeom>
          <a:ln w="57150"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Egyenes összekötő 20">
            <a:extLst>
              <a:ext uri="{FF2B5EF4-FFF2-40B4-BE49-F238E27FC236}">
                <a16:creationId xmlns:a16="http://schemas.microsoft.com/office/drawing/2014/main" id="{3174E3DD-8492-4101-BAE3-75F3EB8D2004}"/>
              </a:ext>
            </a:extLst>
          </p:cNvPr>
          <p:cNvCxnSpPr/>
          <p:nvPr/>
        </p:nvCxnSpPr>
        <p:spPr>
          <a:xfrm>
            <a:off x="228599" y="2646215"/>
            <a:ext cx="0" cy="3671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F634B745-69D0-42DE-A64B-9FFC90A14366}"/>
              </a:ext>
            </a:extLst>
          </p:cNvPr>
          <p:cNvSpPr txBox="1"/>
          <p:nvPr/>
        </p:nvSpPr>
        <p:spPr>
          <a:xfrm>
            <a:off x="4822714" y="1758157"/>
            <a:ext cx="1605374" cy="415498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hu-HU" sz="1000" b="1" dirty="0">
                <a:solidFill>
                  <a:prstClr val="black"/>
                </a:solidFill>
                <a:cs typeface="Times New Roman" panose="02020603050405020304" pitchFamily="18" charset="0"/>
              </a:rPr>
              <a:t>Lőtéri Vízbázis D-i </a:t>
            </a:r>
            <a:r>
              <a:rPr lang="hu-HU" sz="10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rész felhagyása </a:t>
            </a:r>
            <a:r>
              <a:rPr lang="hu-HU" sz="1000" b="1" dirty="0">
                <a:solidFill>
                  <a:prstClr val="black"/>
                </a:solidFill>
                <a:cs typeface="Times New Roman" panose="02020603050405020304" pitchFamily="18" charset="0"/>
              </a:rPr>
              <a:t>(2012)</a:t>
            </a:r>
            <a:endParaRPr lang="hu-HU" sz="1000" dirty="0">
              <a:solidFill>
                <a:prstClr val="black"/>
              </a:solidFill>
            </a:endParaRPr>
          </a:p>
        </p:txBody>
      </p:sp>
      <p:cxnSp>
        <p:nvCxnSpPr>
          <p:cNvPr id="49" name="Egyenes összekötő 48">
            <a:extLst>
              <a:ext uri="{FF2B5EF4-FFF2-40B4-BE49-F238E27FC236}">
                <a16:creationId xmlns:a16="http://schemas.microsoft.com/office/drawing/2014/main" id="{59B34B19-E1A3-4653-9ADA-388439D46760}"/>
              </a:ext>
            </a:extLst>
          </p:cNvPr>
          <p:cNvCxnSpPr/>
          <p:nvPr/>
        </p:nvCxnSpPr>
        <p:spPr>
          <a:xfrm>
            <a:off x="800098" y="2646215"/>
            <a:ext cx="0" cy="3671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Egyenes összekötő 49">
            <a:extLst>
              <a:ext uri="{FF2B5EF4-FFF2-40B4-BE49-F238E27FC236}">
                <a16:creationId xmlns:a16="http://schemas.microsoft.com/office/drawing/2014/main" id="{82A8B576-653D-4D57-AE94-331C5FF9CA8F}"/>
              </a:ext>
            </a:extLst>
          </p:cNvPr>
          <p:cNvCxnSpPr/>
          <p:nvPr/>
        </p:nvCxnSpPr>
        <p:spPr>
          <a:xfrm>
            <a:off x="526473" y="2646215"/>
            <a:ext cx="0" cy="3671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Egyenes összekötő 52">
            <a:extLst>
              <a:ext uri="{FF2B5EF4-FFF2-40B4-BE49-F238E27FC236}">
                <a16:creationId xmlns:a16="http://schemas.microsoft.com/office/drawing/2014/main" id="{8E7CEAD9-40B1-4C5A-B506-1D50E645F949}"/>
              </a:ext>
            </a:extLst>
          </p:cNvPr>
          <p:cNvCxnSpPr/>
          <p:nvPr/>
        </p:nvCxnSpPr>
        <p:spPr>
          <a:xfrm>
            <a:off x="1368134" y="2646214"/>
            <a:ext cx="0" cy="3671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Egyenes összekötő 53">
            <a:extLst>
              <a:ext uri="{FF2B5EF4-FFF2-40B4-BE49-F238E27FC236}">
                <a16:creationId xmlns:a16="http://schemas.microsoft.com/office/drawing/2014/main" id="{7674A2B3-572B-4381-800E-C72F463145D0}"/>
              </a:ext>
            </a:extLst>
          </p:cNvPr>
          <p:cNvCxnSpPr/>
          <p:nvPr/>
        </p:nvCxnSpPr>
        <p:spPr>
          <a:xfrm>
            <a:off x="1079355" y="2646214"/>
            <a:ext cx="0" cy="3671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Egyenes összekötő 54">
            <a:extLst>
              <a:ext uri="{FF2B5EF4-FFF2-40B4-BE49-F238E27FC236}">
                <a16:creationId xmlns:a16="http://schemas.microsoft.com/office/drawing/2014/main" id="{F0F0D3DC-3FFD-45F5-8F6E-13EED5A7C112}"/>
              </a:ext>
            </a:extLst>
          </p:cNvPr>
          <p:cNvCxnSpPr/>
          <p:nvPr/>
        </p:nvCxnSpPr>
        <p:spPr>
          <a:xfrm>
            <a:off x="1652369" y="2646213"/>
            <a:ext cx="0" cy="3671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Egyenes összekötő 57">
            <a:extLst>
              <a:ext uri="{FF2B5EF4-FFF2-40B4-BE49-F238E27FC236}">
                <a16:creationId xmlns:a16="http://schemas.microsoft.com/office/drawing/2014/main" id="{3BB8E429-89EB-4E2E-961B-53B8B41279F9}"/>
              </a:ext>
            </a:extLst>
          </p:cNvPr>
          <p:cNvCxnSpPr/>
          <p:nvPr/>
        </p:nvCxnSpPr>
        <p:spPr>
          <a:xfrm>
            <a:off x="1939635" y="2646216"/>
            <a:ext cx="0" cy="3671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Egyenes összekötő 58">
            <a:extLst>
              <a:ext uri="{FF2B5EF4-FFF2-40B4-BE49-F238E27FC236}">
                <a16:creationId xmlns:a16="http://schemas.microsoft.com/office/drawing/2014/main" id="{82911FA2-936C-43ED-A940-A808F31A0041}"/>
              </a:ext>
            </a:extLst>
          </p:cNvPr>
          <p:cNvCxnSpPr/>
          <p:nvPr/>
        </p:nvCxnSpPr>
        <p:spPr>
          <a:xfrm>
            <a:off x="2511783" y="2646212"/>
            <a:ext cx="0" cy="3671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Egyenes összekötő 59">
            <a:extLst>
              <a:ext uri="{FF2B5EF4-FFF2-40B4-BE49-F238E27FC236}">
                <a16:creationId xmlns:a16="http://schemas.microsoft.com/office/drawing/2014/main" id="{86CA4BEA-145F-43B6-B7BA-A91F8A56D46B}"/>
              </a:ext>
            </a:extLst>
          </p:cNvPr>
          <p:cNvCxnSpPr/>
          <p:nvPr/>
        </p:nvCxnSpPr>
        <p:spPr>
          <a:xfrm>
            <a:off x="2219108" y="2646212"/>
            <a:ext cx="0" cy="3671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Egyenes összekötő 61">
            <a:extLst>
              <a:ext uri="{FF2B5EF4-FFF2-40B4-BE49-F238E27FC236}">
                <a16:creationId xmlns:a16="http://schemas.microsoft.com/office/drawing/2014/main" id="{FC3E7CFB-AF32-4B7A-A7D3-B13E57D602C3}"/>
              </a:ext>
            </a:extLst>
          </p:cNvPr>
          <p:cNvCxnSpPr/>
          <p:nvPr/>
        </p:nvCxnSpPr>
        <p:spPr>
          <a:xfrm>
            <a:off x="2805545" y="2646211"/>
            <a:ext cx="0" cy="3671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Egyenes összekötő 62">
            <a:extLst>
              <a:ext uri="{FF2B5EF4-FFF2-40B4-BE49-F238E27FC236}">
                <a16:creationId xmlns:a16="http://schemas.microsoft.com/office/drawing/2014/main" id="{8E013121-211F-4F8E-9CE0-F33207CE9937}"/>
              </a:ext>
            </a:extLst>
          </p:cNvPr>
          <p:cNvCxnSpPr/>
          <p:nvPr/>
        </p:nvCxnSpPr>
        <p:spPr>
          <a:xfrm>
            <a:off x="3365786" y="2646210"/>
            <a:ext cx="0" cy="3671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" name="Egyenes összekötő 63">
            <a:extLst>
              <a:ext uri="{FF2B5EF4-FFF2-40B4-BE49-F238E27FC236}">
                <a16:creationId xmlns:a16="http://schemas.microsoft.com/office/drawing/2014/main" id="{A58CD956-B247-4237-97E4-589EAEE705E8}"/>
              </a:ext>
            </a:extLst>
          </p:cNvPr>
          <p:cNvCxnSpPr/>
          <p:nvPr/>
        </p:nvCxnSpPr>
        <p:spPr>
          <a:xfrm>
            <a:off x="3077657" y="2646211"/>
            <a:ext cx="0" cy="3671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Egyenes összekötő 64">
            <a:extLst>
              <a:ext uri="{FF2B5EF4-FFF2-40B4-BE49-F238E27FC236}">
                <a16:creationId xmlns:a16="http://schemas.microsoft.com/office/drawing/2014/main" id="{7E9C8AB9-FC3E-40FF-AEB9-E3D27CB77C74}"/>
              </a:ext>
            </a:extLst>
          </p:cNvPr>
          <p:cNvCxnSpPr/>
          <p:nvPr/>
        </p:nvCxnSpPr>
        <p:spPr>
          <a:xfrm>
            <a:off x="3645908" y="2646210"/>
            <a:ext cx="0" cy="3671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Egyenes összekötő 65">
            <a:extLst>
              <a:ext uri="{FF2B5EF4-FFF2-40B4-BE49-F238E27FC236}">
                <a16:creationId xmlns:a16="http://schemas.microsoft.com/office/drawing/2014/main" id="{B4AEE893-F41A-4173-9358-F0C1FE925E52}"/>
              </a:ext>
            </a:extLst>
          </p:cNvPr>
          <p:cNvCxnSpPr/>
          <p:nvPr/>
        </p:nvCxnSpPr>
        <p:spPr>
          <a:xfrm>
            <a:off x="5651138" y="2646210"/>
            <a:ext cx="0" cy="3671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Egyenes összekötő 66">
            <a:extLst>
              <a:ext uri="{FF2B5EF4-FFF2-40B4-BE49-F238E27FC236}">
                <a16:creationId xmlns:a16="http://schemas.microsoft.com/office/drawing/2014/main" id="{D0916CB5-10F3-4012-8C4B-444C5C2FB9B9}"/>
              </a:ext>
            </a:extLst>
          </p:cNvPr>
          <p:cNvCxnSpPr/>
          <p:nvPr/>
        </p:nvCxnSpPr>
        <p:spPr>
          <a:xfrm>
            <a:off x="4230180" y="2646209"/>
            <a:ext cx="0" cy="3671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Egyenes összekötő 67">
            <a:extLst>
              <a:ext uri="{FF2B5EF4-FFF2-40B4-BE49-F238E27FC236}">
                <a16:creationId xmlns:a16="http://schemas.microsoft.com/office/drawing/2014/main" id="{0F5E867A-3573-4E40-827F-DFA07B33D7D8}"/>
              </a:ext>
            </a:extLst>
          </p:cNvPr>
          <p:cNvCxnSpPr/>
          <p:nvPr/>
        </p:nvCxnSpPr>
        <p:spPr>
          <a:xfrm>
            <a:off x="3932742" y="2646210"/>
            <a:ext cx="0" cy="3671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Egyenes összekötő 68">
            <a:extLst>
              <a:ext uri="{FF2B5EF4-FFF2-40B4-BE49-F238E27FC236}">
                <a16:creationId xmlns:a16="http://schemas.microsoft.com/office/drawing/2014/main" id="{B4710992-7ED8-41CD-9BC2-5064978822DD}"/>
              </a:ext>
            </a:extLst>
          </p:cNvPr>
          <p:cNvCxnSpPr/>
          <p:nvPr/>
        </p:nvCxnSpPr>
        <p:spPr>
          <a:xfrm>
            <a:off x="4509674" y="2646209"/>
            <a:ext cx="0" cy="3671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Egyenes összekötő 69">
            <a:extLst>
              <a:ext uri="{FF2B5EF4-FFF2-40B4-BE49-F238E27FC236}">
                <a16:creationId xmlns:a16="http://schemas.microsoft.com/office/drawing/2014/main" id="{C71B7374-978C-4370-B5E6-6F32CEB3104A}"/>
              </a:ext>
            </a:extLst>
          </p:cNvPr>
          <p:cNvCxnSpPr/>
          <p:nvPr/>
        </p:nvCxnSpPr>
        <p:spPr>
          <a:xfrm>
            <a:off x="5938404" y="2646209"/>
            <a:ext cx="0" cy="3671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Egyenes összekötő 70">
            <a:extLst>
              <a:ext uri="{FF2B5EF4-FFF2-40B4-BE49-F238E27FC236}">
                <a16:creationId xmlns:a16="http://schemas.microsoft.com/office/drawing/2014/main" id="{80258C41-B8F3-42C0-A382-926C06431EB5}"/>
              </a:ext>
            </a:extLst>
          </p:cNvPr>
          <p:cNvCxnSpPr/>
          <p:nvPr/>
        </p:nvCxnSpPr>
        <p:spPr>
          <a:xfrm>
            <a:off x="6236708" y="2646208"/>
            <a:ext cx="0" cy="3671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Egyenes összekötő 71">
            <a:extLst>
              <a:ext uri="{FF2B5EF4-FFF2-40B4-BE49-F238E27FC236}">
                <a16:creationId xmlns:a16="http://schemas.microsoft.com/office/drawing/2014/main" id="{C2DC3943-FDC1-496A-A823-2ADD7E755A38}"/>
              </a:ext>
            </a:extLst>
          </p:cNvPr>
          <p:cNvCxnSpPr/>
          <p:nvPr/>
        </p:nvCxnSpPr>
        <p:spPr>
          <a:xfrm>
            <a:off x="4796054" y="2646209"/>
            <a:ext cx="0" cy="3671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4" name="Egyenes összekötő 73">
            <a:extLst>
              <a:ext uri="{FF2B5EF4-FFF2-40B4-BE49-F238E27FC236}">
                <a16:creationId xmlns:a16="http://schemas.microsoft.com/office/drawing/2014/main" id="{BE10A698-83AE-4B97-BEC5-5E1846C753B7}"/>
              </a:ext>
            </a:extLst>
          </p:cNvPr>
          <p:cNvCxnSpPr/>
          <p:nvPr/>
        </p:nvCxnSpPr>
        <p:spPr>
          <a:xfrm>
            <a:off x="5081804" y="2646208"/>
            <a:ext cx="0" cy="3671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3" name="Egyenes összekötő 92">
            <a:extLst>
              <a:ext uri="{FF2B5EF4-FFF2-40B4-BE49-F238E27FC236}">
                <a16:creationId xmlns:a16="http://schemas.microsoft.com/office/drawing/2014/main" id="{EA57BFF6-F7C0-4A0B-8D1F-AB18184D4F23}"/>
              </a:ext>
            </a:extLst>
          </p:cNvPr>
          <p:cNvCxnSpPr/>
          <p:nvPr/>
        </p:nvCxnSpPr>
        <p:spPr>
          <a:xfrm>
            <a:off x="5362791" y="2646208"/>
            <a:ext cx="0" cy="3671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4" name="Egyenes összekötő 93">
            <a:extLst>
              <a:ext uri="{FF2B5EF4-FFF2-40B4-BE49-F238E27FC236}">
                <a16:creationId xmlns:a16="http://schemas.microsoft.com/office/drawing/2014/main" id="{E24F413B-19AF-40E2-9872-9E9F39CCF92E}"/>
              </a:ext>
            </a:extLst>
          </p:cNvPr>
          <p:cNvCxnSpPr/>
          <p:nvPr/>
        </p:nvCxnSpPr>
        <p:spPr>
          <a:xfrm>
            <a:off x="6510554" y="2646208"/>
            <a:ext cx="0" cy="3671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5" name="Egyenes összekötő 94">
            <a:extLst>
              <a:ext uri="{FF2B5EF4-FFF2-40B4-BE49-F238E27FC236}">
                <a16:creationId xmlns:a16="http://schemas.microsoft.com/office/drawing/2014/main" id="{0E2CD9EA-2EA4-49BA-ADE8-8564B7820535}"/>
              </a:ext>
            </a:extLst>
          </p:cNvPr>
          <p:cNvCxnSpPr/>
          <p:nvPr/>
        </p:nvCxnSpPr>
        <p:spPr>
          <a:xfrm>
            <a:off x="6784397" y="2647062"/>
            <a:ext cx="0" cy="3671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6" name="Egyenes összekötő 95">
            <a:extLst>
              <a:ext uri="{FF2B5EF4-FFF2-40B4-BE49-F238E27FC236}">
                <a16:creationId xmlns:a16="http://schemas.microsoft.com/office/drawing/2014/main" id="{D153A61E-1020-4B4A-AE39-BFEF88CF0E8C}"/>
              </a:ext>
            </a:extLst>
          </p:cNvPr>
          <p:cNvCxnSpPr/>
          <p:nvPr/>
        </p:nvCxnSpPr>
        <p:spPr>
          <a:xfrm>
            <a:off x="7082054" y="2642949"/>
            <a:ext cx="0" cy="3671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7" name="Egyenes összekötő 96">
            <a:extLst>
              <a:ext uri="{FF2B5EF4-FFF2-40B4-BE49-F238E27FC236}">
                <a16:creationId xmlns:a16="http://schemas.microsoft.com/office/drawing/2014/main" id="{B44CF330-42BB-42A3-93D5-C39DF5F9FAA9}"/>
              </a:ext>
            </a:extLst>
          </p:cNvPr>
          <p:cNvCxnSpPr/>
          <p:nvPr/>
        </p:nvCxnSpPr>
        <p:spPr>
          <a:xfrm>
            <a:off x="7367804" y="2642949"/>
            <a:ext cx="0" cy="3671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8" name="Egyenes összekötő 97">
            <a:extLst>
              <a:ext uri="{FF2B5EF4-FFF2-40B4-BE49-F238E27FC236}">
                <a16:creationId xmlns:a16="http://schemas.microsoft.com/office/drawing/2014/main" id="{1B8FB1A0-56CE-45ED-8727-E3784C2A98FA}"/>
              </a:ext>
            </a:extLst>
          </p:cNvPr>
          <p:cNvCxnSpPr/>
          <p:nvPr/>
        </p:nvCxnSpPr>
        <p:spPr>
          <a:xfrm>
            <a:off x="7655935" y="2642949"/>
            <a:ext cx="0" cy="3671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9" name="Egyenes összekötő 98">
            <a:extLst>
              <a:ext uri="{FF2B5EF4-FFF2-40B4-BE49-F238E27FC236}">
                <a16:creationId xmlns:a16="http://schemas.microsoft.com/office/drawing/2014/main" id="{F95E972E-4FD4-461B-9C5D-A3FDA5E81263}"/>
              </a:ext>
            </a:extLst>
          </p:cNvPr>
          <p:cNvCxnSpPr/>
          <p:nvPr/>
        </p:nvCxnSpPr>
        <p:spPr>
          <a:xfrm>
            <a:off x="7939304" y="2645330"/>
            <a:ext cx="0" cy="3671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0" name="Egyenes összekötő 99">
            <a:extLst>
              <a:ext uri="{FF2B5EF4-FFF2-40B4-BE49-F238E27FC236}">
                <a16:creationId xmlns:a16="http://schemas.microsoft.com/office/drawing/2014/main" id="{14BA6077-BE39-498B-A5AB-FEC9BC31C3C6}"/>
              </a:ext>
            </a:extLst>
          </p:cNvPr>
          <p:cNvCxnSpPr/>
          <p:nvPr/>
        </p:nvCxnSpPr>
        <p:spPr>
          <a:xfrm>
            <a:off x="8229816" y="2642949"/>
            <a:ext cx="0" cy="3671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1" name="Egyenes összekötő 100">
            <a:extLst>
              <a:ext uri="{FF2B5EF4-FFF2-40B4-BE49-F238E27FC236}">
                <a16:creationId xmlns:a16="http://schemas.microsoft.com/office/drawing/2014/main" id="{DAA6523F-9533-4EF6-93F4-87B112A17F38}"/>
              </a:ext>
            </a:extLst>
          </p:cNvPr>
          <p:cNvCxnSpPr/>
          <p:nvPr/>
        </p:nvCxnSpPr>
        <p:spPr>
          <a:xfrm>
            <a:off x="8515350" y="2642949"/>
            <a:ext cx="0" cy="3671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2" name="Egyenes összekötő 101">
            <a:extLst>
              <a:ext uri="{FF2B5EF4-FFF2-40B4-BE49-F238E27FC236}">
                <a16:creationId xmlns:a16="http://schemas.microsoft.com/office/drawing/2014/main" id="{2FE4CF75-EA31-4335-B596-D7CE6400DAEF}"/>
              </a:ext>
            </a:extLst>
          </p:cNvPr>
          <p:cNvCxnSpPr/>
          <p:nvPr/>
        </p:nvCxnSpPr>
        <p:spPr>
          <a:xfrm>
            <a:off x="8789410" y="2642949"/>
            <a:ext cx="0" cy="3671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Egyenes összekötő 3">
            <a:extLst>
              <a:ext uri="{FF2B5EF4-FFF2-40B4-BE49-F238E27FC236}">
                <a16:creationId xmlns:a16="http://schemas.microsoft.com/office/drawing/2014/main" id="{7E0F405E-9581-4053-A2D2-FD6556A06479}"/>
              </a:ext>
            </a:extLst>
          </p:cNvPr>
          <p:cNvCxnSpPr>
            <a:cxnSpLocks/>
            <a:endCxn id="18" idx="1"/>
          </p:cNvCxnSpPr>
          <p:nvPr/>
        </p:nvCxnSpPr>
        <p:spPr>
          <a:xfrm flipV="1">
            <a:off x="360218" y="1781215"/>
            <a:ext cx="0" cy="957323"/>
          </a:xfrm>
          <a:prstGeom prst="line">
            <a:avLst/>
          </a:prstGeom>
          <a:ln w="19050" cap="rnd">
            <a:solidFill>
              <a:srgbClr val="FFFF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gyenes összekötő 43">
            <a:extLst>
              <a:ext uri="{FF2B5EF4-FFF2-40B4-BE49-F238E27FC236}">
                <a16:creationId xmlns:a16="http://schemas.microsoft.com/office/drawing/2014/main" id="{6E7383E0-5B2D-4341-A494-8F249AC1EA1D}"/>
              </a:ext>
            </a:extLst>
          </p:cNvPr>
          <p:cNvCxnSpPr>
            <a:cxnSpLocks/>
            <a:endCxn id="26" idx="2"/>
          </p:cNvCxnSpPr>
          <p:nvPr/>
        </p:nvCxnSpPr>
        <p:spPr>
          <a:xfrm flipH="1" flipV="1">
            <a:off x="5625401" y="2173655"/>
            <a:ext cx="166742" cy="618733"/>
          </a:xfrm>
          <a:prstGeom prst="line">
            <a:avLst/>
          </a:prstGeom>
          <a:ln w="19050" cap="rnd">
            <a:solidFill>
              <a:srgbClr val="FFFF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Szövegdoboz 45">
            <a:extLst>
              <a:ext uri="{FF2B5EF4-FFF2-40B4-BE49-F238E27FC236}">
                <a16:creationId xmlns:a16="http://schemas.microsoft.com/office/drawing/2014/main" id="{A35B928A-C47F-425E-B513-523DB5F98DE7}"/>
              </a:ext>
            </a:extLst>
          </p:cNvPr>
          <p:cNvSpPr txBox="1"/>
          <p:nvPr/>
        </p:nvSpPr>
        <p:spPr>
          <a:xfrm>
            <a:off x="769917" y="3197762"/>
            <a:ext cx="1593373" cy="246221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hu-HU" sz="1000" b="1" dirty="0">
                <a:solidFill>
                  <a:prstClr val="black"/>
                </a:solidFill>
                <a:cs typeface="Times New Roman" panose="02020603050405020304" pitchFamily="18" charset="0"/>
              </a:rPr>
              <a:t>1. tényfeltárás: 1998-99</a:t>
            </a:r>
            <a:endParaRPr lang="hu-HU" sz="1000" dirty="0">
              <a:solidFill>
                <a:prstClr val="black"/>
              </a:solidFill>
            </a:endParaRPr>
          </a:p>
        </p:txBody>
      </p:sp>
      <p:cxnSp>
        <p:nvCxnSpPr>
          <p:cNvPr id="47" name="Egyenes összekötő 46">
            <a:extLst>
              <a:ext uri="{FF2B5EF4-FFF2-40B4-BE49-F238E27FC236}">
                <a16:creationId xmlns:a16="http://schemas.microsoft.com/office/drawing/2014/main" id="{BAAAD432-98B5-4442-B97E-D8FF4390A75E}"/>
              </a:ext>
            </a:extLst>
          </p:cNvPr>
          <p:cNvCxnSpPr>
            <a:cxnSpLocks/>
            <a:stCxn id="13" idx="4"/>
            <a:endCxn id="46" idx="0"/>
          </p:cNvCxnSpPr>
          <p:nvPr/>
        </p:nvCxnSpPr>
        <p:spPr>
          <a:xfrm flipH="1">
            <a:off x="1566604" y="2864405"/>
            <a:ext cx="365717" cy="333357"/>
          </a:xfrm>
          <a:prstGeom prst="line">
            <a:avLst/>
          </a:prstGeom>
          <a:ln w="19050" cap="rnd">
            <a:solidFill>
              <a:srgbClr val="FFFF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zis 12">
            <a:extLst>
              <a:ext uri="{FF2B5EF4-FFF2-40B4-BE49-F238E27FC236}">
                <a16:creationId xmlns:a16="http://schemas.microsoft.com/office/drawing/2014/main" id="{04D231B1-BABF-42DF-8300-465F28B73602}"/>
              </a:ext>
            </a:extLst>
          </p:cNvPr>
          <p:cNvSpPr/>
          <p:nvPr/>
        </p:nvSpPr>
        <p:spPr>
          <a:xfrm>
            <a:off x="1663377" y="2612668"/>
            <a:ext cx="537888" cy="251737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hu-H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6" name="Szövegdoboz 55">
            <a:extLst>
              <a:ext uri="{FF2B5EF4-FFF2-40B4-BE49-F238E27FC236}">
                <a16:creationId xmlns:a16="http://schemas.microsoft.com/office/drawing/2014/main" id="{DC0A0BC5-0DC5-4524-92DB-2B1D96A7C823}"/>
              </a:ext>
            </a:extLst>
          </p:cNvPr>
          <p:cNvSpPr txBox="1"/>
          <p:nvPr/>
        </p:nvSpPr>
        <p:spPr>
          <a:xfrm>
            <a:off x="2254025" y="1741794"/>
            <a:ext cx="2098964" cy="415498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hu-HU" sz="1000" b="1" dirty="0">
                <a:solidFill>
                  <a:prstClr val="black"/>
                </a:solidFill>
                <a:cs typeface="Times New Roman" panose="02020603050405020304" pitchFamily="18" charset="0"/>
              </a:rPr>
              <a:t>Lőtéri Vízbázis biztonságba </a:t>
            </a:r>
            <a:r>
              <a:rPr lang="hu-HU" sz="10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helyezés, </a:t>
            </a:r>
            <a:r>
              <a:rPr lang="hu-HU" sz="1000" b="1" dirty="0">
                <a:solidFill>
                  <a:prstClr val="black"/>
                </a:solidFill>
                <a:cs typeface="Times New Roman" panose="02020603050405020304" pitchFamily="18" charset="0"/>
              </a:rPr>
              <a:t>diagnosztika (1999)</a:t>
            </a:r>
            <a:endParaRPr lang="hu-HU" sz="1000" dirty="0">
              <a:solidFill>
                <a:prstClr val="black"/>
              </a:solidFill>
            </a:endParaRPr>
          </a:p>
        </p:txBody>
      </p:sp>
      <p:cxnSp>
        <p:nvCxnSpPr>
          <p:cNvPr id="57" name="Egyenes összekötő 56">
            <a:extLst>
              <a:ext uri="{FF2B5EF4-FFF2-40B4-BE49-F238E27FC236}">
                <a16:creationId xmlns:a16="http://schemas.microsoft.com/office/drawing/2014/main" id="{538AE588-967B-422F-8187-92C84847268E}"/>
              </a:ext>
            </a:extLst>
          </p:cNvPr>
          <p:cNvCxnSpPr>
            <a:cxnSpLocks/>
            <a:endCxn id="56" idx="2"/>
          </p:cNvCxnSpPr>
          <p:nvPr/>
        </p:nvCxnSpPr>
        <p:spPr>
          <a:xfrm flipV="1">
            <a:off x="2185198" y="2134209"/>
            <a:ext cx="1118309" cy="598827"/>
          </a:xfrm>
          <a:prstGeom prst="line">
            <a:avLst/>
          </a:prstGeom>
          <a:ln w="19050" cap="rnd">
            <a:solidFill>
              <a:srgbClr val="FFFF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Szövegdoboz 72">
            <a:extLst>
              <a:ext uri="{FF2B5EF4-FFF2-40B4-BE49-F238E27FC236}">
                <a16:creationId xmlns:a16="http://schemas.microsoft.com/office/drawing/2014/main" id="{7C91BC8B-5448-4E49-BA4C-8FF89120B18A}"/>
              </a:ext>
            </a:extLst>
          </p:cNvPr>
          <p:cNvSpPr txBox="1"/>
          <p:nvPr/>
        </p:nvSpPr>
        <p:spPr>
          <a:xfrm>
            <a:off x="6916725" y="3676903"/>
            <a:ext cx="1963093" cy="707886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hu-HU" sz="1000" b="1" dirty="0">
                <a:solidFill>
                  <a:prstClr val="black"/>
                </a:solidFill>
                <a:cs typeface="Times New Roman" panose="02020603050405020304" pitchFamily="18" charset="0"/>
              </a:rPr>
              <a:t>Szekszárd ivóvízellátása </a:t>
            </a:r>
            <a:br>
              <a:rPr lang="hu-HU" sz="1000" b="1" dirty="0">
                <a:solidFill>
                  <a:prstClr val="black"/>
                </a:solidFill>
                <a:cs typeface="Times New Roman" panose="02020603050405020304" pitchFamily="18" charset="0"/>
              </a:rPr>
            </a:br>
            <a:r>
              <a:rPr lang="hu-HU" sz="1000" b="1" dirty="0">
                <a:solidFill>
                  <a:prstClr val="black"/>
                </a:solidFill>
                <a:cs typeface="Times New Roman" panose="02020603050405020304" pitchFamily="18" charset="0"/>
              </a:rPr>
              <a:t>Fadd-Dombori új vízbázisra </a:t>
            </a:r>
            <a:r>
              <a:rPr lang="hu-HU" sz="1000" b="1" u="sng" dirty="0">
                <a:solidFill>
                  <a:prstClr val="black"/>
                </a:solidFill>
                <a:cs typeface="Times New Roman" panose="02020603050405020304" pitchFamily="18" charset="0"/>
              </a:rPr>
              <a:t>fokozatosan</a:t>
            </a:r>
            <a:r>
              <a:rPr lang="hu-HU" sz="1000" b="1" dirty="0">
                <a:solidFill>
                  <a:prstClr val="black"/>
                </a:solidFill>
                <a:cs typeface="Times New Roman" panose="02020603050405020304" pitchFamily="18" charset="0"/>
              </a:rPr>
              <a:t> tér át (2015-18);</a:t>
            </a:r>
          </a:p>
          <a:p>
            <a:pPr algn="ctr" defTabSz="685800"/>
            <a:r>
              <a:rPr lang="hu-HU" sz="1000" b="1" dirty="0">
                <a:solidFill>
                  <a:prstClr val="black"/>
                </a:solidFill>
                <a:cs typeface="Times New Roman" panose="02020603050405020304" pitchFamily="18" charset="0"/>
              </a:rPr>
              <a:t>6,5 Mrd Ft</a:t>
            </a:r>
            <a:endParaRPr lang="hu-HU" sz="1000" dirty="0">
              <a:solidFill>
                <a:prstClr val="black"/>
              </a:solidFill>
            </a:endParaRPr>
          </a:p>
        </p:txBody>
      </p:sp>
      <p:cxnSp>
        <p:nvCxnSpPr>
          <p:cNvPr id="75" name="Egyenes összekötő 74">
            <a:extLst>
              <a:ext uri="{FF2B5EF4-FFF2-40B4-BE49-F238E27FC236}">
                <a16:creationId xmlns:a16="http://schemas.microsoft.com/office/drawing/2014/main" id="{B2115C8F-2827-44A6-B985-8E1AEB77AD2A}"/>
              </a:ext>
            </a:extLst>
          </p:cNvPr>
          <p:cNvCxnSpPr>
            <a:cxnSpLocks/>
            <a:endCxn id="73" idx="1"/>
          </p:cNvCxnSpPr>
          <p:nvPr/>
        </p:nvCxnSpPr>
        <p:spPr>
          <a:xfrm>
            <a:off x="6665806" y="2815963"/>
            <a:ext cx="250919" cy="1214883"/>
          </a:xfrm>
          <a:prstGeom prst="line">
            <a:avLst/>
          </a:prstGeom>
          <a:ln w="19050" cap="rnd">
            <a:solidFill>
              <a:srgbClr val="C000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Szövegdoboz 75">
            <a:extLst>
              <a:ext uri="{FF2B5EF4-FFF2-40B4-BE49-F238E27FC236}">
                <a16:creationId xmlns:a16="http://schemas.microsoft.com/office/drawing/2014/main" id="{87269669-6D19-42BF-A8C3-31A376E24289}"/>
              </a:ext>
            </a:extLst>
          </p:cNvPr>
          <p:cNvSpPr txBox="1"/>
          <p:nvPr/>
        </p:nvSpPr>
        <p:spPr>
          <a:xfrm>
            <a:off x="7009907" y="3188114"/>
            <a:ext cx="1940661" cy="246221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hu-HU" sz="1000" b="1" dirty="0">
                <a:solidFill>
                  <a:prstClr val="black"/>
                </a:solidFill>
                <a:cs typeface="Times New Roman" panose="02020603050405020304" pitchFamily="18" charset="0"/>
              </a:rPr>
              <a:t>Új (3.) tényfeltárás: 2019-ben</a:t>
            </a:r>
            <a:endParaRPr lang="hu-HU" sz="1000" dirty="0">
              <a:solidFill>
                <a:prstClr val="black"/>
              </a:solidFill>
            </a:endParaRPr>
          </a:p>
        </p:txBody>
      </p:sp>
      <p:cxnSp>
        <p:nvCxnSpPr>
          <p:cNvPr id="77" name="Egyenes összekötő 76">
            <a:extLst>
              <a:ext uri="{FF2B5EF4-FFF2-40B4-BE49-F238E27FC236}">
                <a16:creationId xmlns:a16="http://schemas.microsoft.com/office/drawing/2014/main" id="{8A8D2336-00C5-44CC-9CB4-4B63C72C726C}"/>
              </a:ext>
            </a:extLst>
          </p:cNvPr>
          <p:cNvCxnSpPr>
            <a:cxnSpLocks/>
            <a:endCxn id="76" idx="0"/>
          </p:cNvCxnSpPr>
          <p:nvPr/>
        </p:nvCxnSpPr>
        <p:spPr>
          <a:xfrm>
            <a:off x="7798971" y="2841913"/>
            <a:ext cx="181267" cy="346201"/>
          </a:xfrm>
          <a:prstGeom prst="line">
            <a:avLst/>
          </a:prstGeom>
          <a:ln w="19050" cap="rnd">
            <a:solidFill>
              <a:srgbClr val="FFFF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Szövegdoboz 83">
            <a:extLst>
              <a:ext uri="{FF2B5EF4-FFF2-40B4-BE49-F238E27FC236}">
                <a16:creationId xmlns:a16="http://schemas.microsoft.com/office/drawing/2014/main" id="{D1BAE7EF-34DA-41EA-847C-3654E8A148AF}"/>
              </a:ext>
            </a:extLst>
          </p:cNvPr>
          <p:cNvSpPr txBox="1"/>
          <p:nvPr/>
        </p:nvSpPr>
        <p:spPr>
          <a:xfrm>
            <a:off x="6513458" y="1587726"/>
            <a:ext cx="2494620" cy="553998"/>
          </a:xfrm>
          <a:prstGeom prst="rect">
            <a:avLst/>
          </a:prstGeom>
          <a:noFill/>
          <a:ln w="38100">
            <a:solidFill>
              <a:srgbClr val="FF66FF"/>
            </a:solidFill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hu-HU" sz="10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KEHOP kármentesítési </a:t>
            </a:r>
            <a:r>
              <a:rPr lang="hu-HU" sz="1000" b="1" dirty="0">
                <a:solidFill>
                  <a:prstClr val="black"/>
                </a:solidFill>
                <a:cs typeface="Times New Roman" panose="02020603050405020304" pitchFamily="18" charset="0"/>
              </a:rPr>
              <a:t>projekt </a:t>
            </a:r>
            <a:br>
              <a:rPr lang="hu-HU" sz="1000" b="1" dirty="0">
                <a:solidFill>
                  <a:prstClr val="black"/>
                </a:solidFill>
                <a:cs typeface="Times New Roman" panose="02020603050405020304" pitchFamily="18" charset="0"/>
              </a:rPr>
            </a:br>
            <a:r>
              <a:rPr lang="hu-HU" sz="1000" b="1" dirty="0">
                <a:solidFill>
                  <a:prstClr val="black"/>
                </a:solidFill>
                <a:cs typeface="Times New Roman" panose="02020603050405020304" pitchFamily="18" charset="0"/>
              </a:rPr>
              <a:t>/2020-2023/</a:t>
            </a:r>
          </a:p>
          <a:p>
            <a:pPr algn="ctr" defTabSz="685800"/>
            <a:r>
              <a:rPr lang="hu-HU" sz="1000" b="1" dirty="0">
                <a:solidFill>
                  <a:prstClr val="black"/>
                </a:solidFill>
                <a:cs typeface="Times New Roman" panose="02020603050405020304" pitchFamily="18" charset="0"/>
              </a:rPr>
              <a:t>(gócok és források felszámolása)</a:t>
            </a:r>
            <a:endParaRPr lang="hu-HU" sz="1000" dirty="0">
              <a:solidFill>
                <a:prstClr val="black"/>
              </a:solidFill>
            </a:endParaRPr>
          </a:p>
        </p:txBody>
      </p:sp>
      <p:sp>
        <p:nvSpPr>
          <p:cNvPr id="85" name="Ellipszis 84">
            <a:extLst>
              <a:ext uri="{FF2B5EF4-FFF2-40B4-BE49-F238E27FC236}">
                <a16:creationId xmlns:a16="http://schemas.microsoft.com/office/drawing/2014/main" id="{FCE5E914-6B18-4EE0-A223-FE9B729F7B06}"/>
              </a:ext>
            </a:extLst>
          </p:cNvPr>
          <p:cNvSpPr/>
          <p:nvPr/>
        </p:nvSpPr>
        <p:spPr>
          <a:xfrm>
            <a:off x="8164813" y="2669844"/>
            <a:ext cx="861688" cy="251737"/>
          </a:xfrm>
          <a:prstGeom prst="ellipse">
            <a:avLst/>
          </a:prstGeom>
          <a:noFill/>
          <a:ln w="3810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hu-HU" sz="135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86" name="Egyenes összekötő 85">
            <a:extLst>
              <a:ext uri="{FF2B5EF4-FFF2-40B4-BE49-F238E27FC236}">
                <a16:creationId xmlns:a16="http://schemas.microsoft.com/office/drawing/2014/main" id="{016D8A7B-A031-468B-8297-44984BCCEF47}"/>
              </a:ext>
            </a:extLst>
          </p:cNvPr>
          <p:cNvCxnSpPr>
            <a:cxnSpLocks/>
            <a:stCxn id="85" idx="0"/>
            <a:endCxn id="84" idx="2"/>
          </p:cNvCxnSpPr>
          <p:nvPr/>
        </p:nvCxnSpPr>
        <p:spPr>
          <a:xfrm flipH="1" flipV="1">
            <a:off x="7760768" y="2141724"/>
            <a:ext cx="834889" cy="528120"/>
          </a:xfrm>
          <a:prstGeom prst="line">
            <a:avLst/>
          </a:prstGeom>
          <a:ln w="38100" cap="rnd">
            <a:solidFill>
              <a:srgbClr val="FF66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Szövegdoboz 90">
            <a:extLst>
              <a:ext uri="{FF2B5EF4-FFF2-40B4-BE49-F238E27FC236}">
                <a16:creationId xmlns:a16="http://schemas.microsoft.com/office/drawing/2014/main" id="{E1DC16F2-A339-415B-B5B8-011C66B8BAAB}"/>
              </a:ext>
            </a:extLst>
          </p:cNvPr>
          <p:cNvSpPr txBox="1"/>
          <p:nvPr/>
        </p:nvSpPr>
        <p:spPr>
          <a:xfrm>
            <a:off x="1380851" y="3659673"/>
            <a:ext cx="2461586" cy="707886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hu-HU" sz="1000" b="1" dirty="0">
                <a:solidFill>
                  <a:prstClr val="black"/>
                </a:solidFill>
                <a:cs typeface="Times New Roman" panose="02020603050405020304" pitchFamily="18" charset="0"/>
              </a:rPr>
              <a:t>Kármentesítési beavatkozás:</a:t>
            </a:r>
          </a:p>
          <a:p>
            <a:pPr algn="ctr" defTabSz="685800"/>
            <a:r>
              <a:rPr lang="hu-HU" sz="10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termelőkutas </a:t>
            </a:r>
            <a:r>
              <a:rPr lang="hu-HU" sz="1000" b="1" dirty="0">
                <a:solidFill>
                  <a:prstClr val="black"/>
                </a:solidFill>
                <a:cs typeface="Times New Roman" panose="02020603050405020304" pitchFamily="18" charset="0"/>
              </a:rPr>
              <a:t>víztisztítás (2001-2006)</a:t>
            </a:r>
          </a:p>
          <a:p>
            <a:pPr algn="ctr" defTabSz="685800"/>
            <a:r>
              <a:rPr lang="hu-HU" sz="1000" b="1" dirty="0">
                <a:solidFill>
                  <a:prstClr val="black"/>
                </a:solidFill>
                <a:cs typeface="Times New Roman" panose="02020603050405020304" pitchFamily="18" charset="0"/>
              </a:rPr>
              <a:t>vízhozam= 2000 m</a:t>
            </a:r>
            <a:r>
              <a:rPr lang="hu-HU" sz="1000" b="1" baseline="30000" dirty="0">
                <a:solidFill>
                  <a:prstClr val="black"/>
                </a:solidFill>
                <a:cs typeface="Times New Roman" panose="02020603050405020304" pitchFamily="18" charset="0"/>
              </a:rPr>
              <a:t>3</a:t>
            </a:r>
            <a:r>
              <a:rPr lang="hu-HU" sz="1000" b="1" dirty="0">
                <a:solidFill>
                  <a:prstClr val="black"/>
                </a:solidFill>
                <a:cs typeface="Times New Roman" panose="02020603050405020304" pitchFamily="18" charset="0"/>
              </a:rPr>
              <a:t>/nap</a:t>
            </a:r>
          </a:p>
          <a:p>
            <a:pPr algn="ctr" defTabSz="685800"/>
            <a:endParaRPr lang="hu-HU" sz="1000" dirty="0">
              <a:solidFill>
                <a:prstClr val="black"/>
              </a:solidFill>
            </a:endParaRPr>
          </a:p>
        </p:txBody>
      </p:sp>
      <p:cxnSp>
        <p:nvCxnSpPr>
          <p:cNvPr id="103" name="Egyenes összekötő 102">
            <a:extLst>
              <a:ext uri="{FF2B5EF4-FFF2-40B4-BE49-F238E27FC236}">
                <a16:creationId xmlns:a16="http://schemas.microsoft.com/office/drawing/2014/main" id="{EA3C7E4B-BEF2-4074-A6E9-A7C07E8ADE01}"/>
              </a:ext>
            </a:extLst>
          </p:cNvPr>
          <p:cNvCxnSpPr>
            <a:cxnSpLocks/>
            <a:endCxn id="91" idx="0"/>
          </p:cNvCxnSpPr>
          <p:nvPr/>
        </p:nvCxnSpPr>
        <p:spPr>
          <a:xfrm>
            <a:off x="2513482" y="2860998"/>
            <a:ext cx="98162" cy="798675"/>
          </a:xfrm>
          <a:prstGeom prst="line">
            <a:avLst/>
          </a:prstGeom>
          <a:ln w="19050" cap="rnd">
            <a:solidFill>
              <a:srgbClr val="FFFF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Ellipszis 103">
            <a:extLst>
              <a:ext uri="{FF2B5EF4-FFF2-40B4-BE49-F238E27FC236}">
                <a16:creationId xmlns:a16="http://schemas.microsoft.com/office/drawing/2014/main" id="{04328117-A274-411C-A629-284A89716052}"/>
              </a:ext>
            </a:extLst>
          </p:cNvPr>
          <p:cNvSpPr/>
          <p:nvPr/>
        </p:nvSpPr>
        <p:spPr>
          <a:xfrm>
            <a:off x="2565589" y="2560615"/>
            <a:ext cx="203161" cy="214121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hu-HU" sz="135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05" name="Egyenes összekötő 104">
            <a:extLst>
              <a:ext uri="{FF2B5EF4-FFF2-40B4-BE49-F238E27FC236}">
                <a16:creationId xmlns:a16="http://schemas.microsoft.com/office/drawing/2014/main" id="{A811B271-61EB-41E9-80A6-C675BB1DD4B6}"/>
              </a:ext>
            </a:extLst>
          </p:cNvPr>
          <p:cNvCxnSpPr>
            <a:cxnSpLocks/>
          </p:cNvCxnSpPr>
          <p:nvPr/>
        </p:nvCxnSpPr>
        <p:spPr>
          <a:xfrm>
            <a:off x="2765348" y="2654637"/>
            <a:ext cx="1238084" cy="0"/>
          </a:xfrm>
          <a:prstGeom prst="line">
            <a:avLst/>
          </a:prstGeom>
          <a:ln w="25400" cap="rnd">
            <a:solidFill>
              <a:srgbClr val="FFFF00"/>
            </a:solidFill>
            <a:prstDash val="sysDash"/>
            <a:headEnd type="oval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Szövegdoboz 107">
            <a:extLst>
              <a:ext uri="{FF2B5EF4-FFF2-40B4-BE49-F238E27FC236}">
                <a16:creationId xmlns:a16="http://schemas.microsoft.com/office/drawing/2014/main" id="{F8A27F74-307F-4C62-B9A6-5B37C1E335B1}"/>
              </a:ext>
            </a:extLst>
          </p:cNvPr>
          <p:cNvSpPr txBox="1"/>
          <p:nvPr/>
        </p:nvSpPr>
        <p:spPr>
          <a:xfrm>
            <a:off x="2923163" y="3193658"/>
            <a:ext cx="1840858" cy="415498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hu-HU" sz="1000" b="1" dirty="0">
                <a:solidFill>
                  <a:prstClr val="black"/>
                </a:solidFill>
                <a:cs typeface="Times New Roman" panose="02020603050405020304" pitchFamily="18" charset="0"/>
              </a:rPr>
              <a:t>kiegészítő tényfeltárás: 2005</a:t>
            </a:r>
            <a:endParaRPr lang="hu-HU" sz="1000" dirty="0">
              <a:solidFill>
                <a:prstClr val="black"/>
              </a:solidFill>
            </a:endParaRPr>
          </a:p>
        </p:txBody>
      </p:sp>
      <p:cxnSp>
        <p:nvCxnSpPr>
          <p:cNvPr id="109" name="Egyenes összekötő 108">
            <a:extLst>
              <a:ext uri="{FF2B5EF4-FFF2-40B4-BE49-F238E27FC236}">
                <a16:creationId xmlns:a16="http://schemas.microsoft.com/office/drawing/2014/main" id="{AF75B43D-AB44-4AC6-A1FB-3CA8BC0344F1}"/>
              </a:ext>
            </a:extLst>
          </p:cNvPr>
          <p:cNvCxnSpPr>
            <a:cxnSpLocks/>
            <a:endCxn id="108" idx="0"/>
          </p:cNvCxnSpPr>
          <p:nvPr/>
        </p:nvCxnSpPr>
        <p:spPr>
          <a:xfrm>
            <a:off x="3790379" y="2828902"/>
            <a:ext cx="53213" cy="364756"/>
          </a:xfrm>
          <a:prstGeom prst="line">
            <a:avLst/>
          </a:prstGeom>
          <a:ln w="19050" cap="rnd">
            <a:solidFill>
              <a:srgbClr val="FFFF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" name="Táblázat 92">
            <a:extLst>
              <a:ext uri="{FF2B5EF4-FFF2-40B4-BE49-F238E27FC236}">
                <a16:creationId xmlns:a16="http://schemas.microsoft.com/office/drawing/2014/main" id="{359D28A7-01D0-4E4E-A814-037841A26D7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28598" y="2881989"/>
          <a:ext cx="8853104" cy="172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584">
                  <a:extLst>
                    <a:ext uri="{9D8B030D-6E8A-4147-A177-3AD203B41FA5}">
                      <a16:colId xmlns:a16="http://schemas.microsoft.com/office/drawing/2014/main" val="1956301049"/>
                    </a:ext>
                  </a:extLst>
                </a:gridCol>
                <a:gridCol w="285584">
                  <a:extLst>
                    <a:ext uri="{9D8B030D-6E8A-4147-A177-3AD203B41FA5}">
                      <a16:colId xmlns:a16="http://schemas.microsoft.com/office/drawing/2014/main" val="4218396153"/>
                    </a:ext>
                  </a:extLst>
                </a:gridCol>
                <a:gridCol w="285584">
                  <a:extLst>
                    <a:ext uri="{9D8B030D-6E8A-4147-A177-3AD203B41FA5}">
                      <a16:colId xmlns:a16="http://schemas.microsoft.com/office/drawing/2014/main" val="1357109949"/>
                    </a:ext>
                  </a:extLst>
                </a:gridCol>
                <a:gridCol w="285584">
                  <a:extLst>
                    <a:ext uri="{9D8B030D-6E8A-4147-A177-3AD203B41FA5}">
                      <a16:colId xmlns:a16="http://schemas.microsoft.com/office/drawing/2014/main" val="3168181905"/>
                    </a:ext>
                  </a:extLst>
                </a:gridCol>
                <a:gridCol w="285584">
                  <a:extLst>
                    <a:ext uri="{9D8B030D-6E8A-4147-A177-3AD203B41FA5}">
                      <a16:colId xmlns:a16="http://schemas.microsoft.com/office/drawing/2014/main" val="1746583653"/>
                    </a:ext>
                  </a:extLst>
                </a:gridCol>
                <a:gridCol w="285584">
                  <a:extLst>
                    <a:ext uri="{9D8B030D-6E8A-4147-A177-3AD203B41FA5}">
                      <a16:colId xmlns:a16="http://schemas.microsoft.com/office/drawing/2014/main" val="580378908"/>
                    </a:ext>
                  </a:extLst>
                </a:gridCol>
                <a:gridCol w="285584">
                  <a:extLst>
                    <a:ext uri="{9D8B030D-6E8A-4147-A177-3AD203B41FA5}">
                      <a16:colId xmlns:a16="http://schemas.microsoft.com/office/drawing/2014/main" val="3455844764"/>
                    </a:ext>
                  </a:extLst>
                </a:gridCol>
                <a:gridCol w="285584">
                  <a:extLst>
                    <a:ext uri="{9D8B030D-6E8A-4147-A177-3AD203B41FA5}">
                      <a16:colId xmlns:a16="http://schemas.microsoft.com/office/drawing/2014/main" val="3280334695"/>
                    </a:ext>
                  </a:extLst>
                </a:gridCol>
                <a:gridCol w="285584">
                  <a:extLst>
                    <a:ext uri="{9D8B030D-6E8A-4147-A177-3AD203B41FA5}">
                      <a16:colId xmlns:a16="http://schemas.microsoft.com/office/drawing/2014/main" val="2775573125"/>
                    </a:ext>
                  </a:extLst>
                </a:gridCol>
                <a:gridCol w="285584">
                  <a:extLst>
                    <a:ext uri="{9D8B030D-6E8A-4147-A177-3AD203B41FA5}">
                      <a16:colId xmlns:a16="http://schemas.microsoft.com/office/drawing/2014/main" val="2652934795"/>
                    </a:ext>
                  </a:extLst>
                </a:gridCol>
                <a:gridCol w="285584">
                  <a:extLst>
                    <a:ext uri="{9D8B030D-6E8A-4147-A177-3AD203B41FA5}">
                      <a16:colId xmlns:a16="http://schemas.microsoft.com/office/drawing/2014/main" val="1958560095"/>
                    </a:ext>
                  </a:extLst>
                </a:gridCol>
                <a:gridCol w="285584">
                  <a:extLst>
                    <a:ext uri="{9D8B030D-6E8A-4147-A177-3AD203B41FA5}">
                      <a16:colId xmlns:a16="http://schemas.microsoft.com/office/drawing/2014/main" val="76713637"/>
                    </a:ext>
                  </a:extLst>
                </a:gridCol>
                <a:gridCol w="285584">
                  <a:extLst>
                    <a:ext uri="{9D8B030D-6E8A-4147-A177-3AD203B41FA5}">
                      <a16:colId xmlns:a16="http://schemas.microsoft.com/office/drawing/2014/main" val="2866585680"/>
                    </a:ext>
                  </a:extLst>
                </a:gridCol>
                <a:gridCol w="285584">
                  <a:extLst>
                    <a:ext uri="{9D8B030D-6E8A-4147-A177-3AD203B41FA5}">
                      <a16:colId xmlns:a16="http://schemas.microsoft.com/office/drawing/2014/main" val="2590593579"/>
                    </a:ext>
                  </a:extLst>
                </a:gridCol>
                <a:gridCol w="285584">
                  <a:extLst>
                    <a:ext uri="{9D8B030D-6E8A-4147-A177-3AD203B41FA5}">
                      <a16:colId xmlns:a16="http://schemas.microsoft.com/office/drawing/2014/main" val="3451255523"/>
                    </a:ext>
                  </a:extLst>
                </a:gridCol>
                <a:gridCol w="285584">
                  <a:extLst>
                    <a:ext uri="{9D8B030D-6E8A-4147-A177-3AD203B41FA5}">
                      <a16:colId xmlns:a16="http://schemas.microsoft.com/office/drawing/2014/main" val="2860296004"/>
                    </a:ext>
                  </a:extLst>
                </a:gridCol>
                <a:gridCol w="285584">
                  <a:extLst>
                    <a:ext uri="{9D8B030D-6E8A-4147-A177-3AD203B41FA5}">
                      <a16:colId xmlns:a16="http://schemas.microsoft.com/office/drawing/2014/main" val="1576034776"/>
                    </a:ext>
                  </a:extLst>
                </a:gridCol>
                <a:gridCol w="285584">
                  <a:extLst>
                    <a:ext uri="{9D8B030D-6E8A-4147-A177-3AD203B41FA5}">
                      <a16:colId xmlns:a16="http://schemas.microsoft.com/office/drawing/2014/main" val="1856678632"/>
                    </a:ext>
                  </a:extLst>
                </a:gridCol>
                <a:gridCol w="285584">
                  <a:extLst>
                    <a:ext uri="{9D8B030D-6E8A-4147-A177-3AD203B41FA5}">
                      <a16:colId xmlns:a16="http://schemas.microsoft.com/office/drawing/2014/main" val="4118348930"/>
                    </a:ext>
                  </a:extLst>
                </a:gridCol>
                <a:gridCol w="285584">
                  <a:extLst>
                    <a:ext uri="{9D8B030D-6E8A-4147-A177-3AD203B41FA5}">
                      <a16:colId xmlns:a16="http://schemas.microsoft.com/office/drawing/2014/main" val="2064063479"/>
                    </a:ext>
                  </a:extLst>
                </a:gridCol>
                <a:gridCol w="285584">
                  <a:extLst>
                    <a:ext uri="{9D8B030D-6E8A-4147-A177-3AD203B41FA5}">
                      <a16:colId xmlns:a16="http://schemas.microsoft.com/office/drawing/2014/main" val="3154390535"/>
                    </a:ext>
                  </a:extLst>
                </a:gridCol>
                <a:gridCol w="285584">
                  <a:extLst>
                    <a:ext uri="{9D8B030D-6E8A-4147-A177-3AD203B41FA5}">
                      <a16:colId xmlns:a16="http://schemas.microsoft.com/office/drawing/2014/main" val="3529570349"/>
                    </a:ext>
                  </a:extLst>
                </a:gridCol>
                <a:gridCol w="285584">
                  <a:extLst>
                    <a:ext uri="{9D8B030D-6E8A-4147-A177-3AD203B41FA5}">
                      <a16:colId xmlns:a16="http://schemas.microsoft.com/office/drawing/2014/main" val="2662152968"/>
                    </a:ext>
                  </a:extLst>
                </a:gridCol>
                <a:gridCol w="285584">
                  <a:extLst>
                    <a:ext uri="{9D8B030D-6E8A-4147-A177-3AD203B41FA5}">
                      <a16:colId xmlns:a16="http://schemas.microsoft.com/office/drawing/2014/main" val="245786356"/>
                    </a:ext>
                  </a:extLst>
                </a:gridCol>
                <a:gridCol w="285584">
                  <a:extLst>
                    <a:ext uri="{9D8B030D-6E8A-4147-A177-3AD203B41FA5}">
                      <a16:colId xmlns:a16="http://schemas.microsoft.com/office/drawing/2014/main" val="3486157787"/>
                    </a:ext>
                  </a:extLst>
                </a:gridCol>
                <a:gridCol w="285584">
                  <a:extLst>
                    <a:ext uri="{9D8B030D-6E8A-4147-A177-3AD203B41FA5}">
                      <a16:colId xmlns:a16="http://schemas.microsoft.com/office/drawing/2014/main" val="2706607367"/>
                    </a:ext>
                  </a:extLst>
                </a:gridCol>
                <a:gridCol w="285584">
                  <a:extLst>
                    <a:ext uri="{9D8B030D-6E8A-4147-A177-3AD203B41FA5}">
                      <a16:colId xmlns:a16="http://schemas.microsoft.com/office/drawing/2014/main" val="854174797"/>
                    </a:ext>
                  </a:extLst>
                </a:gridCol>
                <a:gridCol w="285698">
                  <a:extLst>
                    <a:ext uri="{9D8B030D-6E8A-4147-A177-3AD203B41FA5}">
                      <a16:colId xmlns:a16="http://schemas.microsoft.com/office/drawing/2014/main" val="1012491921"/>
                    </a:ext>
                  </a:extLst>
                </a:gridCol>
                <a:gridCol w="285470">
                  <a:extLst>
                    <a:ext uri="{9D8B030D-6E8A-4147-A177-3AD203B41FA5}">
                      <a16:colId xmlns:a16="http://schemas.microsoft.com/office/drawing/2014/main" val="562477476"/>
                    </a:ext>
                  </a:extLst>
                </a:gridCol>
                <a:gridCol w="285584">
                  <a:extLst>
                    <a:ext uri="{9D8B030D-6E8A-4147-A177-3AD203B41FA5}">
                      <a16:colId xmlns:a16="http://schemas.microsoft.com/office/drawing/2014/main" val="2413049243"/>
                    </a:ext>
                  </a:extLst>
                </a:gridCol>
                <a:gridCol w="285584">
                  <a:extLst>
                    <a:ext uri="{9D8B030D-6E8A-4147-A177-3AD203B41FA5}">
                      <a16:colId xmlns:a16="http://schemas.microsoft.com/office/drawing/2014/main" val="366445993"/>
                    </a:ext>
                  </a:extLst>
                </a:gridCol>
              </a:tblGrid>
              <a:tr h="172300">
                <a:tc>
                  <a:txBody>
                    <a:bodyPr/>
                    <a:lstStyle/>
                    <a:p>
                      <a:pPr algn="ctr"/>
                      <a:r>
                        <a:rPr lang="hu-HU" sz="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3458542"/>
                  </a:ext>
                </a:extLst>
              </a:tr>
            </a:tbl>
          </a:graphicData>
        </a:graphic>
      </p:graphicFrame>
      <p:sp>
        <p:nvSpPr>
          <p:cNvPr id="120" name="Szövegdoboz 119">
            <a:extLst>
              <a:ext uri="{FF2B5EF4-FFF2-40B4-BE49-F238E27FC236}">
                <a16:creationId xmlns:a16="http://schemas.microsoft.com/office/drawing/2014/main" id="{33759910-0105-4621-A786-7E091DACEC54}"/>
              </a:ext>
            </a:extLst>
          </p:cNvPr>
          <p:cNvSpPr txBox="1"/>
          <p:nvPr/>
        </p:nvSpPr>
        <p:spPr>
          <a:xfrm>
            <a:off x="4879696" y="3197762"/>
            <a:ext cx="1593373" cy="253916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hu-HU" sz="1000" b="1" dirty="0">
                <a:solidFill>
                  <a:prstClr val="black"/>
                </a:solidFill>
                <a:cs typeface="Times New Roman" panose="02020603050405020304" pitchFamily="18" charset="0"/>
              </a:rPr>
              <a:t>2. tényfeltárás: 2010</a:t>
            </a:r>
            <a:endParaRPr lang="hu-HU" sz="1000" dirty="0">
              <a:solidFill>
                <a:prstClr val="black"/>
              </a:solidFill>
            </a:endParaRPr>
          </a:p>
        </p:txBody>
      </p:sp>
      <p:cxnSp>
        <p:nvCxnSpPr>
          <p:cNvPr id="121" name="Egyenes összekötő 120">
            <a:extLst>
              <a:ext uri="{FF2B5EF4-FFF2-40B4-BE49-F238E27FC236}">
                <a16:creationId xmlns:a16="http://schemas.microsoft.com/office/drawing/2014/main" id="{C3EDC673-D95D-4392-8675-56920214B28B}"/>
              </a:ext>
            </a:extLst>
          </p:cNvPr>
          <p:cNvCxnSpPr>
            <a:cxnSpLocks/>
            <a:endCxn id="120" idx="0"/>
          </p:cNvCxnSpPr>
          <p:nvPr/>
        </p:nvCxnSpPr>
        <p:spPr>
          <a:xfrm>
            <a:off x="5331384" y="2814880"/>
            <a:ext cx="344999" cy="382883"/>
          </a:xfrm>
          <a:prstGeom prst="line">
            <a:avLst/>
          </a:prstGeom>
          <a:ln w="19050" cap="rnd">
            <a:solidFill>
              <a:srgbClr val="FFFF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Ellipszis 129">
            <a:extLst>
              <a:ext uri="{FF2B5EF4-FFF2-40B4-BE49-F238E27FC236}">
                <a16:creationId xmlns:a16="http://schemas.microsoft.com/office/drawing/2014/main" id="{42C4BD9A-7866-45A2-8E80-749E8C67DFC3}"/>
              </a:ext>
            </a:extLst>
          </p:cNvPr>
          <p:cNvSpPr/>
          <p:nvPr/>
        </p:nvSpPr>
        <p:spPr>
          <a:xfrm>
            <a:off x="5119257" y="2558761"/>
            <a:ext cx="203161" cy="214121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hu-HU" sz="135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31" name="Egyenes összekötő 130">
            <a:extLst>
              <a:ext uri="{FF2B5EF4-FFF2-40B4-BE49-F238E27FC236}">
                <a16:creationId xmlns:a16="http://schemas.microsoft.com/office/drawing/2014/main" id="{6B30A9DF-32E3-46A6-A28C-594DB24274B3}"/>
              </a:ext>
            </a:extLst>
          </p:cNvPr>
          <p:cNvCxnSpPr>
            <a:cxnSpLocks/>
          </p:cNvCxnSpPr>
          <p:nvPr/>
        </p:nvCxnSpPr>
        <p:spPr>
          <a:xfrm>
            <a:off x="5319362" y="2654637"/>
            <a:ext cx="686803" cy="0"/>
          </a:xfrm>
          <a:prstGeom prst="line">
            <a:avLst/>
          </a:prstGeom>
          <a:ln w="25400" cap="rnd">
            <a:solidFill>
              <a:srgbClr val="FFFF00"/>
            </a:solidFill>
            <a:prstDash val="sysDash"/>
            <a:headEnd type="oval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Szövegdoboz 136">
            <a:extLst>
              <a:ext uri="{FF2B5EF4-FFF2-40B4-BE49-F238E27FC236}">
                <a16:creationId xmlns:a16="http://schemas.microsoft.com/office/drawing/2014/main" id="{0D464F2F-7D04-47B6-BC59-315B314866D3}"/>
              </a:ext>
            </a:extLst>
          </p:cNvPr>
          <p:cNvSpPr txBox="1"/>
          <p:nvPr/>
        </p:nvSpPr>
        <p:spPr>
          <a:xfrm>
            <a:off x="3932742" y="3670035"/>
            <a:ext cx="2818653" cy="707886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hu-HU" sz="1000" b="1" dirty="0">
                <a:solidFill>
                  <a:prstClr val="black"/>
                </a:solidFill>
                <a:cs typeface="Times New Roman" panose="02020603050405020304" pitchFamily="18" charset="0"/>
              </a:rPr>
              <a:t>Kármentesítési beavatkozás folytatása átalakított termelőkutakkal:</a:t>
            </a:r>
          </a:p>
          <a:p>
            <a:pPr algn="ctr" defTabSz="685800"/>
            <a:r>
              <a:rPr lang="hu-HU" sz="10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termelőkutas </a:t>
            </a:r>
            <a:r>
              <a:rPr lang="hu-HU" sz="1000" b="1" dirty="0">
                <a:solidFill>
                  <a:prstClr val="black"/>
                </a:solidFill>
                <a:cs typeface="Times New Roman" panose="02020603050405020304" pitchFamily="18" charset="0"/>
              </a:rPr>
              <a:t>víztisztítás (2010-2013)</a:t>
            </a:r>
          </a:p>
          <a:p>
            <a:pPr algn="ctr" defTabSz="685800"/>
            <a:r>
              <a:rPr lang="hu-HU" sz="1000" b="1" dirty="0">
                <a:solidFill>
                  <a:prstClr val="black"/>
                </a:solidFill>
                <a:cs typeface="Times New Roman" panose="02020603050405020304" pitchFamily="18" charset="0"/>
              </a:rPr>
              <a:t>vízhozam= 1100 m</a:t>
            </a:r>
            <a:r>
              <a:rPr lang="hu-HU" sz="1000" b="1" baseline="30000" dirty="0">
                <a:solidFill>
                  <a:prstClr val="black"/>
                </a:solidFill>
                <a:cs typeface="Times New Roman" panose="02020603050405020304" pitchFamily="18" charset="0"/>
              </a:rPr>
              <a:t>3</a:t>
            </a:r>
            <a:r>
              <a:rPr lang="hu-HU" sz="1000" b="1" dirty="0">
                <a:solidFill>
                  <a:prstClr val="black"/>
                </a:solidFill>
                <a:cs typeface="Times New Roman" panose="02020603050405020304" pitchFamily="18" charset="0"/>
              </a:rPr>
              <a:t>/nap</a:t>
            </a:r>
            <a:endParaRPr lang="hu-HU" sz="1000" dirty="0">
              <a:solidFill>
                <a:prstClr val="black"/>
              </a:solidFill>
            </a:endParaRPr>
          </a:p>
        </p:txBody>
      </p:sp>
      <p:cxnSp>
        <p:nvCxnSpPr>
          <p:cNvPr id="139" name="Egyenes összekötő 138">
            <a:extLst>
              <a:ext uri="{FF2B5EF4-FFF2-40B4-BE49-F238E27FC236}">
                <a16:creationId xmlns:a16="http://schemas.microsoft.com/office/drawing/2014/main" id="{1D491A34-080E-46D0-BB54-273BA9920CA6}"/>
              </a:ext>
            </a:extLst>
          </p:cNvPr>
          <p:cNvCxnSpPr>
            <a:cxnSpLocks/>
            <a:stCxn id="130" idx="4"/>
            <a:endCxn id="137" idx="0"/>
          </p:cNvCxnSpPr>
          <p:nvPr/>
        </p:nvCxnSpPr>
        <p:spPr>
          <a:xfrm>
            <a:off x="5220838" y="2772882"/>
            <a:ext cx="121231" cy="897153"/>
          </a:xfrm>
          <a:prstGeom prst="line">
            <a:avLst/>
          </a:prstGeom>
          <a:ln w="19050" cap="rnd">
            <a:solidFill>
              <a:srgbClr val="FFFF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Szövegdoboz 77">
            <a:extLst>
              <a:ext uri="{FF2B5EF4-FFF2-40B4-BE49-F238E27FC236}">
                <a16:creationId xmlns:a16="http://schemas.microsoft.com/office/drawing/2014/main" id="{23DE11E1-4B03-4248-8604-1C3B62ABAB84}"/>
              </a:ext>
            </a:extLst>
          </p:cNvPr>
          <p:cNvSpPr txBox="1"/>
          <p:nvPr/>
        </p:nvSpPr>
        <p:spPr>
          <a:xfrm>
            <a:off x="5250259" y="4650440"/>
            <a:ext cx="3629558" cy="7078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85800"/>
            <a:r>
              <a:rPr lang="hu-HU" sz="1000" b="1" dirty="0">
                <a:solidFill>
                  <a:prstClr val="black"/>
                </a:solidFill>
                <a:cs typeface="Times New Roman" panose="02020603050405020304" pitchFamily="18" charset="0"/>
              </a:rPr>
              <a:t>Alapanyagok:		Bomlástermékek:</a:t>
            </a:r>
          </a:p>
          <a:p>
            <a:pPr marL="214313" indent="-214313" defTabSz="685800">
              <a:buFont typeface="Wingdings" panose="05000000000000000000" pitchFamily="2" charset="2"/>
              <a:buChar char="v"/>
            </a:pPr>
            <a:r>
              <a:rPr lang="hu-HU" sz="1000" dirty="0" err="1">
                <a:solidFill>
                  <a:prstClr val="black"/>
                </a:solidFill>
                <a:cs typeface="Times New Roman" panose="02020603050405020304" pitchFamily="18" charset="0"/>
              </a:rPr>
              <a:t>triklór</a:t>
            </a:r>
            <a:r>
              <a:rPr lang="hu-HU" sz="1000" dirty="0">
                <a:solidFill>
                  <a:prstClr val="black"/>
                </a:solidFill>
                <a:cs typeface="Times New Roman" panose="02020603050405020304" pitchFamily="18" charset="0"/>
              </a:rPr>
              <a:t>-etilén  (TCE)	- </a:t>
            </a:r>
            <a:r>
              <a:rPr lang="hu-HU" sz="1000" dirty="0" err="1">
                <a:solidFill>
                  <a:prstClr val="black"/>
                </a:solidFill>
                <a:cs typeface="Times New Roman" panose="02020603050405020304" pitchFamily="18" charset="0"/>
              </a:rPr>
              <a:t>diklór</a:t>
            </a:r>
            <a:r>
              <a:rPr lang="hu-HU" sz="1000" dirty="0">
                <a:solidFill>
                  <a:prstClr val="black"/>
                </a:solidFill>
                <a:cs typeface="Times New Roman" panose="02020603050405020304" pitchFamily="18" charset="0"/>
              </a:rPr>
              <a:t>-etilén (DCE)	 </a:t>
            </a:r>
          </a:p>
          <a:p>
            <a:pPr marL="214313" indent="-214313" defTabSz="685800">
              <a:buFont typeface="Wingdings" panose="05000000000000000000" pitchFamily="2" charset="2"/>
              <a:buChar char="v"/>
            </a:pPr>
            <a:r>
              <a:rPr lang="hu-HU" sz="1000" dirty="0" err="1">
                <a:solidFill>
                  <a:prstClr val="black"/>
                </a:solidFill>
                <a:cs typeface="Times New Roman" panose="02020603050405020304" pitchFamily="18" charset="0"/>
              </a:rPr>
              <a:t>tetraklór</a:t>
            </a:r>
            <a:r>
              <a:rPr lang="hu-HU" sz="1000" dirty="0">
                <a:solidFill>
                  <a:prstClr val="black"/>
                </a:solidFill>
                <a:cs typeface="Times New Roman" panose="02020603050405020304" pitchFamily="18" charset="0"/>
              </a:rPr>
              <a:t>-etilén (PCE)	- </a:t>
            </a:r>
            <a:r>
              <a:rPr lang="hu-HU" sz="1000" dirty="0" err="1">
                <a:solidFill>
                  <a:prstClr val="black"/>
                </a:solidFill>
                <a:cs typeface="Times New Roman" panose="02020603050405020304" pitchFamily="18" charset="0"/>
              </a:rPr>
              <a:t>vinil</a:t>
            </a:r>
            <a:r>
              <a:rPr lang="hu-HU" sz="1000" dirty="0">
                <a:solidFill>
                  <a:prstClr val="black"/>
                </a:solidFill>
                <a:cs typeface="Times New Roman" panose="02020603050405020304" pitchFamily="18" charset="0"/>
              </a:rPr>
              <a:t> klorid (VC)</a:t>
            </a:r>
          </a:p>
          <a:p>
            <a:pPr defTabSz="685800"/>
            <a:endParaRPr lang="hu-HU" sz="10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D0BF316A-39B8-4259-83CE-95451EB77168}"/>
              </a:ext>
            </a:extLst>
          </p:cNvPr>
          <p:cNvSpPr txBox="1"/>
          <p:nvPr/>
        </p:nvSpPr>
        <p:spPr>
          <a:xfrm>
            <a:off x="242194" y="4447723"/>
            <a:ext cx="4839610" cy="122341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85800"/>
            <a:r>
              <a:rPr lang="hu-HU" sz="1350" b="1" dirty="0">
                <a:solidFill>
                  <a:prstClr val="black"/>
                </a:solidFill>
                <a:cs typeface="Times New Roman" panose="02020603050405020304" pitchFamily="18" charset="0"/>
              </a:rPr>
              <a:t>Klórozott alifás szénhidrogének:</a:t>
            </a:r>
          </a:p>
          <a:p>
            <a:pPr marL="171450" indent="-171450" defTabSz="685800">
              <a:buFontTx/>
              <a:buChar char="-"/>
            </a:pPr>
            <a:r>
              <a:rPr lang="hu-HU" sz="12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Szerves vegyületek</a:t>
            </a:r>
          </a:p>
          <a:p>
            <a:pPr marL="171450" indent="-171450" defTabSz="685800">
              <a:buFontTx/>
              <a:buChar char="-"/>
            </a:pPr>
            <a:r>
              <a:rPr lang="hu-HU" sz="12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Sűrűségük </a:t>
            </a:r>
            <a:r>
              <a:rPr lang="hu-HU" sz="1200" dirty="0">
                <a:solidFill>
                  <a:prstClr val="black"/>
                </a:solidFill>
                <a:cs typeface="Times New Roman" panose="02020603050405020304" pitchFamily="18" charset="0"/>
              </a:rPr>
              <a:t>nagyobb, mint a víz </a:t>
            </a:r>
            <a:r>
              <a:rPr lang="hu-HU" sz="12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sűrűsége</a:t>
            </a:r>
          </a:p>
          <a:p>
            <a:pPr marL="171450" indent="-171450" defTabSz="685800">
              <a:buFontTx/>
              <a:buChar char="-"/>
            </a:pPr>
            <a:r>
              <a:rPr lang="hu-HU" sz="12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Illékony vegyületek</a:t>
            </a:r>
          </a:p>
          <a:p>
            <a:pPr marL="171450" indent="-171450" defTabSz="685800">
              <a:buFontTx/>
              <a:buChar char="-"/>
            </a:pPr>
            <a:r>
              <a:rPr lang="hu-HU" sz="12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Tisztításra </a:t>
            </a:r>
            <a:r>
              <a:rPr lang="hu-HU" sz="1200" dirty="0">
                <a:solidFill>
                  <a:prstClr val="black"/>
                </a:solidFill>
                <a:cs typeface="Times New Roman" panose="02020603050405020304" pitchFamily="18" charset="0"/>
              </a:rPr>
              <a:t>használt vegyületek pl. ruha ún. száraz tisztítás, fém tisztítás festés előtt)</a:t>
            </a:r>
            <a:endParaRPr lang="hu-HU" sz="1350" dirty="0">
              <a:solidFill>
                <a:prstClr val="black"/>
              </a:solidFill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AD7ADAC6-9DA9-4AC3-A42D-AB7538B4B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35" y="3651186"/>
            <a:ext cx="1109426" cy="71558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20102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62707" y="346199"/>
            <a:ext cx="8141677" cy="526559"/>
          </a:xfrm>
        </p:spPr>
        <p:txBody>
          <a:bodyPr>
            <a:normAutofit fontScale="90000"/>
          </a:bodyPr>
          <a:lstStyle/>
          <a:p>
            <a:pPr algn="ctr"/>
            <a:r>
              <a:rPr lang="hu-HU" sz="2400" dirty="0" smtClean="0"/>
              <a:t>Szekszárd, Lőtéri vízbázis kármentesítése  - kehop-3.3.0 projekt</a:t>
            </a:r>
            <a:endParaRPr lang="hu-HU" sz="24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defTabSz="914400">
              <a:lnSpc>
                <a:spcPct val="90000"/>
              </a:lnSpc>
              <a:spcBef>
                <a:spcPts val="1000"/>
              </a:spcBef>
              <a:buNone/>
              <a:defRPr/>
            </a:pPr>
            <a:r>
              <a:rPr lang="hu-HU" dirty="0"/>
              <a:t>A projekt résztvevői:</a:t>
            </a:r>
          </a:p>
          <a:p>
            <a:pPr marL="0" lvl="0" indent="0" defTabSz="914400">
              <a:lnSpc>
                <a:spcPct val="90000"/>
              </a:lnSpc>
              <a:spcBef>
                <a:spcPts val="1000"/>
              </a:spcBef>
              <a:buNone/>
              <a:defRPr/>
            </a:pPr>
            <a:r>
              <a:rPr lang="hu-HU" dirty="0" smtClean="0"/>
              <a:t>Kedvezményezett:	Országos </a:t>
            </a:r>
            <a:r>
              <a:rPr lang="hu-HU" dirty="0"/>
              <a:t>Vízügyi Főigazgatóság és a</a:t>
            </a:r>
          </a:p>
          <a:p>
            <a:pPr marL="0" lvl="0" indent="0" defTabSz="914400">
              <a:lnSpc>
                <a:spcPct val="90000"/>
              </a:lnSpc>
              <a:spcBef>
                <a:spcPts val="1000"/>
              </a:spcBef>
              <a:buNone/>
              <a:defRPr/>
            </a:pPr>
            <a:r>
              <a:rPr lang="hu-HU" dirty="0" smtClean="0"/>
              <a:t>			Közép-dunántúli </a:t>
            </a:r>
            <a:r>
              <a:rPr lang="hu-HU" dirty="0"/>
              <a:t>Vízügyi </a:t>
            </a:r>
            <a:r>
              <a:rPr lang="hu-HU" dirty="0" smtClean="0"/>
              <a:t>Igazgatóság</a:t>
            </a:r>
          </a:p>
          <a:p>
            <a:pPr marL="0" lvl="0" indent="0" defTabSz="914400">
              <a:lnSpc>
                <a:spcPct val="90000"/>
              </a:lnSpc>
              <a:spcBef>
                <a:spcPts val="1000"/>
              </a:spcBef>
              <a:buNone/>
              <a:defRPr/>
            </a:pPr>
            <a:r>
              <a:rPr lang="hu-HU" dirty="0"/>
              <a:t>	</a:t>
            </a:r>
            <a:r>
              <a:rPr lang="hu-HU" dirty="0" smtClean="0"/>
              <a:t>		konzorciuma</a:t>
            </a:r>
            <a:endParaRPr lang="hu-HU" dirty="0"/>
          </a:p>
          <a:p>
            <a:pPr marL="0" lvl="0" indent="0" defTabSz="914400">
              <a:lnSpc>
                <a:spcPct val="90000"/>
              </a:lnSpc>
              <a:spcBef>
                <a:spcPts val="1000"/>
              </a:spcBef>
              <a:buNone/>
              <a:defRPr/>
            </a:pPr>
            <a:endParaRPr lang="hu-HU" dirty="0" smtClean="0"/>
          </a:p>
          <a:p>
            <a:pPr marL="0" lvl="0" indent="0" defTabSz="914400">
              <a:lnSpc>
                <a:spcPct val="90000"/>
              </a:lnSpc>
              <a:spcBef>
                <a:spcPts val="1000"/>
              </a:spcBef>
              <a:buNone/>
              <a:defRPr/>
            </a:pPr>
            <a:endParaRPr lang="hu-HU" dirty="0"/>
          </a:p>
          <a:p>
            <a:pPr marL="0" indent="0">
              <a:buNone/>
            </a:pPr>
            <a:r>
              <a:rPr lang="hu-HU" dirty="0" smtClean="0"/>
              <a:t>Vállalkozó:			Békés </a:t>
            </a:r>
            <a:r>
              <a:rPr lang="hu-HU" dirty="0" err="1" smtClean="0"/>
              <a:t>Drén</a:t>
            </a:r>
            <a:r>
              <a:rPr lang="hu-HU" dirty="0" smtClean="0"/>
              <a:t> Kft.</a:t>
            </a:r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r>
              <a:rPr lang="hu-HU" dirty="0" smtClean="0"/>
              <a:t>Vezető tervező:		Mecsekérc </a:t>
            </a:r>
            <a:r>
              <a:rPr lang="hu-HU" dirty="0" err="1" smtClean="0"/>
              <a:t>Zrt</a:t>
            </a:r>
            <a:r>
              <a:rPr lang="hu-HU" dirty="0" smtClean="0"/>
              <a:t>.</a:t>
            </a:r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r>
              <a:rPr lang="hu-HU" dirty="0" smtClean="0"/>
              <a:t>Mérnök:				VIZITERV </a:t>
            </a:r>
            <a:r>
              <a:rPr lang="hu-HU" dirty="0" err="1" smtClean="0"/>
              <a:t>Environ</a:t>
            </a:r>
            <a:r>
              <a:rPr lang="hu-HU" dirty="0" smtClean="0"/>
              <a:t> Kft.</a:t>
            </a:r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r>
              <a:rPr lang="hu-HU" dirty="0" smtClean="0"/>
              <a:t>Műszaki ellenőr:		</a:t>
            </a:r>
            <a:r>
              <a:rPr lang="hu-HU" dirty="0" err="1" smtClean="0"/>
              <a:t>Golder</a:t>
            </a:r>
            <a:r>
              <a:rPr lang="hu-HU" dirty="0" smtClean="0"/>
              <a:t> </a:t>
            </a:r>
            <a:r>
              <a:rPr lang="hu-HU" dirty="0" err="1" smtClean="0"/>
              <a:t>Zrt</a:t>
            </a:r>
            <a:r>
              <a:rPr lang="hu-HU" dirty="0" smtClean="0"/>
              <a:t>.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0378" y="1600206"/>
            <a:ext cx="766422" cy="166827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824" y="3464148"/>
            <a:ext cx="1156497" cy="79807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4178" y="4262226"/>
            <a:ext cx="1154176" cy="6825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8668" y="4944726"/>
            <a:ext cx="931710" cy="719422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7290" y="5754628"/>
            <a:ext cx="933400" cy="68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3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65486" y="273574"/>
            <a:ext cx="7796463" cy="526559"/>
          </a:xfrm>
        </p:spPr>
        <p:txBody>
          <a:bodyPr>
            <a:normAutofit/>
          </a:bodyPr>
          <a:lstStyle/>
          <a:p>
            <a:pPr algn="ctr"/>
            <a:r>
              <a:rPr lang="hu-HU" sz="2400" dirty="0"/>
              <a:t>Projekt előkészítő fázis: Tényfeltárás</a:t>
            </a:r>
          </a:p>
        </p:txBody>
      </p:sp>
      <p:pic>
        <p:nvPicPr>
          <p:cNvPr id="64" name="Tartalom hely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12" y="1847885"/>
            <a:ext cx="2997028" cy="4238864"/>
          </a:xfrm>
          <a:prstGeom prst="rect">
            <a:avLst/>
          </a:prstGeom>
        </p:spPr>
      </p:pic>
      <p:pic>
        <p:nvPicPr>
          <p:cNvPr id="65" name="Kép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196" y="1871352"/>
            <a:ext cx="2993614" cy="4215399"/>
          </a:xfrm>
          <a:prstGeom prst="rect">
            <a:avLst/>
          </a:prstGeom>
        </p:spPr>
      </p:pic>
      <p:sp>
        <p:nvSpPr>
          <p:cNvPr id="66" name="Szövegdoboz 65"/>
          <p:cNvSpPr txBox="1"/>
          <p:nvPr/>
        </p:nvSpPr>
        <p:spPr>
          <a:xfrm>
            <a:off x="3263975" y="1705161"/>
            <a:ext cx="28142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727" indent="-160727">
              <a:lnSpc>
                <a:spcPct val="150000"/>
              </a:lnSpc>
              <a:buFontTx/>
              <a:buChar char="-"/>
            </a:pPr>
            <a:r>
              <a:rPr lang="hu-HU" sz="1600" dirty="0">
                <a:solidFill>
                  <a:prstClr val="black"/>
                </a:solidFill>
              </a:rPr>
              <a:t>Történeti kutatás</a:t>
            </a:r>
          </a:p>
          <a:p>
            <a:pPr marL="160727" indent="-160727">
              <a:lnSpc>
                <a:spcPct val="150000"/>
              </a:lnSpc>
              <a:buFontTx/>
              <a:buChar char="-"/>
            </a:pPr>
            <a:r>
              <a:rPr lang="hu-HU" sz="1600" dirty="0">
                <a:solidFill>
                  <a:prstClr val="black"/>
                </a:solidFill>
              </a:rPr>
              <a:t>Előző fázisok adatainak feldolgozása</a:t>
            </a:r>
          </a:p>
          <a:p>
            <a:pPr marL="160727" indent="-160727">
              <a:lnSpc>
                <a:spcPct val="150000"/>
              </a:lnSpc>
              <a:buFontTx/>
              <a:buChar char="-"/>
            </a:pPr>
            <a:r>
              <a:rPr lang="hu-HU" sz="1600" dirty="0" err="1">
                <a:solidFill>
                  <a:prstClr val="black"/>
                </a:solidFill>
              </a:rPr>
              <a:t>Fúrásos</a:t>
            </a:r>
            <a:r>
              <a:rPr lang="hu-HU" sz="1600" dirty="0">
                <a:solidFill>
                  <a:prstClr val="black"/>
                </a:solidFill>
              </a:rPr>
              <a:t> kutatás</a:t>
            </a:r>
          </a:p>
          <a:p>
            <a:pPr marL="160727" indent="-160727">
              <a:lnSpc>
                <a:spcPct val="150000"/>
              </a:lnSpc>
              <a:buFontTx/>
              <a:buChar char="-"/>
            </a:pPr>
            <a:r>
              <a:rPr lang="hu-HU" sz="1600" dirty="0">
                <a:solidFill>
                  <a:prstClr val="black"/>
                </a:solidFill>
              </a:rPr>
              <a:t>Talaj és talajvíz </a:t>
            </a:r>
            <a:r>
              <a:rPr lang="hu-HU" sz="1600" dirty="0" smtClean="0">
                <a:solidFill>
                  <a:prstClr val="black"/>
                </a:solidFill>
              </a:rPr>
              <a:t>mintavétel</a:t>
            </a:r>
            <a:r>
              <a:rPr lang="hu-HU" sz="1600" dirty="0">
                <a:solidFill>
                  <a:prstClr val="black"/>
                </a:solidFill>
              </a:rPr>
              <a:t>, laboratóriumi elemzés</a:t>
            </a:r>
          </a:p>
          <a:p>
            <a:pPr marL="160727" indent="-160727">
              <a:lnSpc>
                <a:spcPct val="150000"/>
              </a:lnSpc>
              <a:buFontTx/>
              <a:buChar char="-"/>
            </a:pPr>
            <a:r>
              <a:rPr lang="hu-HU" sz="1600" dirty="0">
                <a:solidFill>
                  <a:prstClr val="black"/>
                </a:solidFill>
              </a:rPr>
              <a:t>Talajgáz vizsgálat</a:t>
            </a:r>
          </a:p>
          <a:p>
            <a:pPr marL="160727" indent="-160727">
              <a:lnSpc>
                <a:spcPct val="150000"/>
              </a:lnSpc>
              <a:buFontTx/>
              <a:buChar char="-"/>
            </a:pPr>
            <a:r>
              <a:rPr lang="hu-HU" sz="1600" dirty="0">
                <a:solidFill>
                  <a:prstClr val="black"/>
                </a:solidFill>
              </a:rPr>
              <a:t>Geofizikai mérések</a:t>
            </a:r>
          </a:p>
          <a:p>
            <a:pPr marL="160727" indent="-160727">
              <a:lnSpc>
                <a:spcPct val="150000"/>
              </a:lnSpc>
              <a:buFontTx/>
              <a:buChar char="-"/>
            </a:pPr>
            <a:r>
              <a:rPr lang="hu-HU" sz="1600" dirty="0">
                <a:solidFill>
                  <a:prstClr val="black"/>
                </a:solidFill>
              </a:rPr>
              <a:t>Kockázatelemzés</a:t>
            </a:r>
          </a:p>
          <a:p>
            <a:pPr marL="160727" indent="-160727">
              <a:lnSpc>
                <a:spcPct val="150000"/>
              </a:lnSpc>
              <a:buFontTx/>
              <a:buChar char="-"/>
            </a:pPr>
            <a:r>
              <a:rPr lang="hu-HU" sz="1600" dirty="0">
                <a:solidFill>
                  <a:prstClr val="black"/>
                </a:solidFill>
              </a:rPr>
              <a:t>Hidrodinamikai modell</a:t>
            </a:r>
          </a:p>
          <a:p>
            <a:pPr marL="160727" indent="-160727">
              <a:lnSpc>
                <a:spcPct val="150000"/>
              </a:lnSpc>
              <a:buFontTx/>
              <a:buChar char="-"/>
            </a:pPr>
            <a:r>
              <a:rPr lang="hu-HU" sz="1600" dirty="0">
                <a:solidFill>
                  <a:prstClr val="black"/>
                </a:solidFill>
              </a:rPr>
              <a:t>Szennyeződéstranszport</a:t>
            </a:r>
          </a:p>
          <a:p>
            <a:pPr marL="160727" indent="-160727">
              <a:lnSpc>
                <a:spcPct val="150000"/>
              </a:lnSpc>
              <a:buFontTx/>
              <a:buChar char="-"/>
            </a:pPr>
            <a:r>
              <a:rPr lang="hu-HU" sz="1600" dirty="0">
                <a:solidFill>
                  <a:prstClr val="black"/>
                </a:solidFill>
              </a:rPr>
              <a:t>Terepi tesztek</a:t>
            </a:r>
          </a:p>
        </p:txBody>
      </p:sp>
    </p:spTree>
    <p:extLst>
      <p:ext uri="{BB962C8B-B14F-4D97-AF65-F5344CB8AC3E}">
        <p14:creationId xmlns:p14="http://schemas.microsoft.com/office/powerpoint/2010/main" val="386055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8215" y="67074"/>
            <a:ext cx="5618747" cy="984042"/>
          </a:xfrm>
        </p:spPr>
        <p:txBody>
          <a:bodyPr>
            <a:normAutofit/>
          </a:bodyPr>
          <a:lstStyle/>
          <a:p>
            <a:r>
              <a:rPr lang="hu-HU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Beavatkozási módszerek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837586" y="890773"/>
            <a:ext cx="3551512" cy="12031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situ – az eredeti helyén</a:t>
            </a:r>
          </a:p>
          <a:p>
            <a:pPr marL="0" indent="0">
              <a:buNone/>
            </a:pPr>
            <a:r>
              <a:rPr lang="hu-HU" sz="1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hu-HU" sz="1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site – a helyszínen</a:t>
            </a:r>
          </a:p>
          <a:p>
            <a:pPr marL="0" indent="0">
              <a:buNone/>
            </a:pPr>
            <a:r>
              <a:rPr lang="hu-HU" sz="1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szennyező elszállításával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6521197" y="5466636"/>
            <a:ext cx="16602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fizikai</a:t>
            </a:r>
          </a:p>
          <a:p>
            <a:r>
              <a:rPr lang="hu-HU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kémiai</a:t>
            </a:r>
          </a:p>
          <a:p>
            <a:r>
              <a:rPr lang="hu-HU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biológiai</a:t>
            </a:r>
          </a:p>
          <a:p>
            <a:r>
              <a:rPr lang="hu-HU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kombinált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4613342" y="5882132"/>
            <a:ext cx="1892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Típusa szerint</a:t>
            </a:r>
          </a:p>
        </p:txBody>
      </p:sp>
      <p:sp>
        <p:nvSpPr>
          <p:cNvPr id="7" name="Téglalap 6"/>
          <p:cNvSpPr/>
          <p:nvPr/>
        </p:nvSpPr>
        <p:spPr>
          <a:xfrm>
            <a:off x="250525" y="1203191"/>
            <a:ext cx="2364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Kezelés helye szerint</a:t>
            </a:r>
          </a:p>
        </p:txBody>
      </p:sp>
    </p:spTree>
    <p:extLst>
      <p:ext uri="{BB962C8B-B14F-4D97-AF65-F5344CB8AC3E}">
        <p14:creationId xmlns:p14="http://schemas.microsoft.com/office/powerpoint/2010/main" val="17465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65486" y="273574"/>
            <a:ext cx="7796463" cy="526559"/>
          </a:xfrm>
        </p:spPr>
        <p:txBody>
          <a:bodyPr>
            <a:normAutofit/>
          </a:bodyPr>
          <a:lstStyle/>
          <a:p>
            <a:pPr algn="ctr"/>
            <a:r>
              <a:rPr lang="hu-HU" sz="2400" dirty="0"/>
              <a:t>Beavatkozás: 2020. 11. 27 – 2023. 09. 27.</a:t>
            </a:r>
          </a:p>
        </p:txBody>
      </p:sp>
      <p:sp>
        <p:nvSpPr>
          <p:cNvPr id="6" name="Cím 1"/>
          <p:cNvSpPr txBox="1">
            <a:spLocks/>
          </p:cNvSpPr>
          <p:nvPr/>
        </p:nvSpPr>
        <p:spPr>
          <a:xfrm>
            <a:off x="2872022" y="1970878"/>
            <a:ext cx="1760660" cy="519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1575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1575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575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1575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575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1575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sz="157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bjektum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9910810"/>
              </p:ext>
            </p:extLst>
          </p:nvPr>
        </p:nvGraphicFramePr>
        <p:xfrm>
          <a:off x="203559" y="1970878"/>
          <a:ext cx="3025219" cy="4278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2" name="Acrobat Document" r:id="rId3" imgW="8020012" imgH="11344245" progId="AcroExch.Document.DC">
                  <p:embed/>
                </p:oleObj>
              </mc:Choice>
              <mc:Fallback>
                <p:oleObj name="Acrobat Document" r:id="rId3" imgW="8020012" imgH="11344245" progId="AcroExch.Document.DC">
                  <p:embed/>
                  <p:pic>
                    <p:nvPicPr>
                      <p:cNvPr id="3" name="Objektum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3559" y="1970878"/>
                        <a:ext cx="3025219" cy="4278933"/>
                      </a:xfrm>
                      <a:prstGeom prst="rect">
                        <a:avLst/>
                      </a:prstGeom>
                      <a:ln w="19050"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um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000692"/>
              </p:ext>
            </p:extLst>
          </p:nvPr>
        </p:nvGraphicFramePr>
        <p:xfrm>
          <a:off x="5866121" y="1970878"/>
          <a:ext cx="3025217" cy="4278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3" name="Acrobat Document" r:id="rId5" imgW="8020012" imgH="11344245" progId="AcroExch.Document.DC">
                  <p:embed/>
                </p:oleObj>
              </mc:Choice>
              <mc:Fallback>
                <p:oleObj name="Acrobat Document" r:id="rId5" imgW="8020012" imgH="11344245" progId="AcroExch.Document.DC">
                  <p:embed/>
                  <p:pic>
                    <p:nvPicPr>
                      <p:cNvPr id="9" name="Objektum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66121" y="1970878"/>
                        <a:ext cx="3025217" cy="4278933"/>
                      </a:xfrm>
                      <a:prstGeom prst="rect">
                        <a:avLst/>
                      </a:prstGeom>
                      <a:ln w="19050">
                        <a:solidFill>
                          <a:sysClr val="windowText" lastClr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zövegdoboz 8"/>
          <p:cNvSpPr txBox="1"/>
          <p:nvPr/>
        </p:nvSpPr>
        <p:spPr>
          <a:xfrm>
            <a:off x="3378075" y="2850461"/>
            <a:ext cx="2322051" cy="1200329"/>
          </a:xfrm>
          <a:prstGeom prst="rect">
            <a:avLst/>
          </a:prstGeom>
          <a:noFill/>
          <a:ln w="19050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anose="02020603050405020304" pitchFamily="18" charset="0"/>
              </a:rPr>
              <a:t>„D” Műszaki beavatkozással érintett terület  ~ 7,33 ha   &gt;&gt;</a:t>
            </a:r>
            <a:r>
              <a:rPr kumimoji="0" lang="hu-H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/>
            </a:r>
            <a:br>
              <a:rPr kumimoji="0" lang="hu-H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</a:br>
            <a:r>
              <a:rPr kumimoji="0" lang="hu-H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- MMG </a:t>
            </a:r>
            <a:br>
              <a:rPr kumimoji="0" lang="hu-H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</a:br>
            <a:r>
              <a:rPr kumimoji="0" lang="hu-H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- BHG</a:t>
            </a:r>
            <a:br>
              <a:rPr kumimoji="0" lang="hu-H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</a:br>
            <a:r>
              <a:rPr kumimoji="0" lang="hu-H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-TOTÉV</a:t>
            </a:r>
            <a:br>
              <a:rPr kumimoji="0" lang="hu-H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</a:br>
            <a:r>
              <a:rPr kumimoji="0" lang="hu-H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- Patyolat</a:t>
            </a:r>
            <a:endParaRPr kumimoji="0" lang="hu-HU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378075" y="1970878"/>
            <a:ext cx="2330400" cy="738664"/>
          </a:xfrm>
          <a:prstGeom prst="rect">
            <a:avLst/>
          </a:prstGeom>
          <a:noFill/>
          <a:ln w="19050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anose="02020603050405020304" pitchFamily="18" charset="0"/>
              </a:rPr>
              <a:t>„B” szennyezettséget meghaladó érintett terület &lt;&lt; ~ 307 ha</a:t>
            </a:r>
            <a:endParaRPr kumimoji="0" lang="hu-HU" sz="14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3378075" y="4191710"/>
            <a:ext cx="2330399" cy="1938992"/>
          </a:xfrm>
          <a:prstGeom prst="rect">
            <a:avLst/>
          </a:prstGeom>
          <a:noFill/>
          <a:ln w="19050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Beavatkozási módok: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Talaj: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- Kitermeléses talajtisztítás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- Mélykeveréses talajtisztítás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Talajvíz: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- Kitermeléses talajvíztisztítás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- Injektálás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- Mélykeveréses talajvíztisztítás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- Vízáteresztő reaktív gát (PRB)</a:t>
            </a:r>
          </a:p>
        </p:txBody>
      </p:sp>
      <p:sp>
        <p:nvSpPr>
          <p:cNvPr id="12" name="Ellipszis 11"/>
          <p:cNvSpPr/>
          <p:nvPr/>
        </p:nvSpPr>
        <p:spPr>
          <a:xfrm>
            <a:off x="6218565" y="2668716"/>
            <a:ext cx="458674" cy="392881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013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Ellipszis 12"/>
          <p:cNvSpPr/>
          <p:nvPr/>
        </p:nvSpPr>
        <p:spPr>
          <a:xfrm>
            <a:off x="6225088" y="4734214"/>
            <a:ext cx="204820" cy="26366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013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Ellipszis 13"/>
          <p:cNvSpPr/>
          <p:nvPr/>
        </p:nvSpPr>
        <p:spPr>
          <a:xfrm>
            <a:off x="6652860" y="5072712"/>
            <a:ext cx="159609" cy="180827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013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Ellipszis 14"/>
          <p:cNvSpPr/>
          <p:nvPr/>
        </p:nvSpPr>
        <p:spPr>
          <a:xfrm>
            <a:off x="6015418" y="5139394"/>
            <a:ext cx="203147" cy="176823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013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6700823" y="2741051"/>
            <a:ext cx="617655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13" dirty="0">
                <a:solidFill>
                  <a:prstClr val="black"/>
                </a:solidFill>
                <a:latin typeface="Calibri" panose="020F0502020204030204"/>
              </a:rPr>
              <a:t>MMG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6503140" y="4592508"/>
            <a:ext cx="617655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13" dirty="0">
                <a:solidFill>
                  <a:prstClr val="black"/>
                </a:solidFill>
                <a:latin typeface="Calibri" panose="020F0502020204030204"/>
              </a:rPr>
              <a:t>BHG</a:t>
            </a:r>
          </a:p>
        </p:txBody>
      </p:sp>
      <p:sp>
        <p:nvSpPr>
          <p:cNvPr id="18" name="Szövegdoboz 17"/>
          <p:cNvSpPr txBox="1"/>
          <p:nvPr/>
        </p:nvSpPr>
        <p:spPr>
          <a:xfrm>
            <a:off x="6933426" y="4979596"/>
            <a:ext cx="770103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13" dirty="0">
                <a:solidFill>
                  <a:prstClr val="black"/>
                </a:solidFill>
                <a:latin typeface="Calibri" panose="020F0502020204030204"/>
              </a:rPr>
              <a:t>TOTÉV</a:t>
            </a:r>
          </a:p>
        </p:txBody>
      </p:sp>
      <p:sp>
        <p:nvSpPr>
          <p:cNvPr id="19" name="Szövegdoboz 18"/>
          <p:cNvSpPr txBox="1"/>
          <p:nvPr/>
        </p:nvSpPr>
        <p:spPr>
          <a:xfrm>
            <a:off x="5969899" y="5410700"/>
            <a:ext cx="822931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13" dirty="0">
                <a:solidFill>
                  <a:prstClr val="black"/>
                </a:solidFill>
                <a:latin typeface="Calibri" panose="020F0502020204030204"/>
              </a:rPr>
              <a:t>Patyolat </a:t>
            </a:r>
          </a:p>
        </p:txBody>
      </p:sp>
    </p:spTree>
    <p:extLst>
      <p:ext uri="{BB962C8B-B14F-4D97-AF65-F5344CB8AC3E}">
        <p14:creationId xmlns:p14="http://schemas.microsoft.com/office/powerpoint/2010/main" val="165343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0681" y="0"/>
            <a:ext cx="4003508" cy="1325563"/>
          </a:xfrm>
        </p:spPr>
        <p:txBody>
          <a:bodyPr>
            <a:normAutofit/>
          </a:bodyPr>
          <a:lstStyle/>
          <a:p>
            <a:r>
              <a:rPr lang="hu-HU" sz="2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beavatkozás eszközei</a:t>
            </a:r>
            <a:endParaRPr lang="hu-HU" sz="24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40681" y="3857358"/>
            <a:ext cx="8482264" cy="16822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Beavatkozás mélységének pontosításához:		szondázó</a:t>
            </a:r>
          </a:p>
          <a:p>
            <a:pPr marL="0" indent="0">
              <a:buNone/>
            </a:pPr>
            <a:r>
              <a:rPr lang="hu-HU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		Beavatkozás végzéséhez: 		drén</a:t>
            </a:r>
          </a:p>
          <a:p>
            <a:pPr marL="0" indent="0">
              <a:buNone/>
            </a:pPr>
            <a:r>
              <a:rPr lang="hu-HU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							injektáló</a:t>
            </a:r>
          </a:p>
          <a:p>
            <a:pPr marL="0" indent="0">
              <a:buNone/>
            </a:pPr>
            <a:r>
              <a:rPr lang="hu-HU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							talajkeverő</a:t>
            </a:r>
          </a:p>
          <a:p>
            <a:pPr marL="0" indent="0">
              <a:buNone/>
            </a:pPr>
            <a:r>
              <a:rPr lang="hu-HU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				Hatékonyság ellenőrzéséhez:</a:t>
            </a:r>
          </a:p>
          <a:p>
            <a:pPr marL="0" indent="0">
              <a:buNone/>
            </a:pPr>
            <a:r>
              <a:rPr lang="hu-HU" sz="2000" b="1" dirty="0">
                <a:solidFill>
                  <a:srgbClr val="FAF6C6"/>
                </a:solidFill>
                <a:latin typeface="Arial" panose="020B0604020202020204" pitchFamily="34" charset="0"/>
              </a:rPr>
              <a:t>							</a:t>
            </a:r>
            <a:r>
              <a:rPr lang="hu-HU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figyelőkutak</a:t>
            </a:r>
          </a:p>
        </p:txBody>
      </p:sp>
    </p:spTree>
    <p:extLst>
      <p:ext uri="{BB962C8B-B14F-4D97-AF65-F5344CB8AC3E}">
        <p14:creationId xmlns:p14="http://schemas.microsoft.com/office/powerpoint/2010/main" val="404770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zabadkézi sokszög: alakzat 37">
            <a:extLst>
              <a:ext uri="{FF2B5EF4-FFF2-40B4-BE49-F238E27FC236}">
                <a16:creationId xmlns:a16="http://schemas.microsoft.com/office/drawing/2014/main" id="{CF671BF7-166B-4A72-AA75-B0CA6A9F4B66}"/>
              </a:ext>
            </a:extLst>
          </p:cNvPr>
          <p:cNvSpPr/>
          <p:nvPr/>
        </p:nvSpPr>
        <p:spPr>
          <a:xfrm>
            <a:off x="3524251" y="3048907"/>
            <a:ext cx="5467436" cy="2142218"/>
          </a:xfrm>
          <a:custGeom>
            <a:avLst/>
            <a:gdLst>
              <a:gd name="connsiteX0" fmla="*/ 4838700 w 7289915"/>
              <a:gd name="connsiteY0" fmla="*/ 0 h 3086100"/>
              <a:gd name="connsiteX1" fmla="*/ 4838700 w 7289915"/>
              <a:gd name="connsiteY1" fmla="*/ 0 h 3086100"/>
              <a:gd name="connsiteX2" fmla="*/ 4826000 w 7289915"/>
              <a:gd name="connsiteY2" fmla="*/ 254000 h 3086100"/>
              <a:gd name="connsiteX3" fmla="*/ 4762500 w 7289915"/>
              <a:gd name="connsiteY3" fmla="*/ 279400 h 3086100"/>
              <a:gd name="connsiteX4" fmla="*/ 4711700 w 7289915"/>
              <a:gd name="connsiteY4" fmla="*/ 304800 h 3086100"/>
              <a:gd name="connsiteX5" fmla="*/ 4546600 w 7289915"/>
              <a:gd name="connsiteY5" fmla="*/ 419100 h 3086100"/>
              <a:gd name="connsiteX6" fmla="*/ 4470400 w 7289915"/>
              <a:gd name="connsiteY6" fmla="*/ 431800 h 3086100"/>
              <a:gd name="connsiteX7" fmla="*/ 4330700 w 7289915"/>
              <a:gd name="connsiteY7" fmla="*/ 508000 h 3086100"/>
              <a:gd name="connsiteX8" fmla="*/ 4292600 w 7289915"/>
              <a:gd name="connsiteY8" fmla="*/ 520700 h 3086100"/>
              <a:gd name="connsiteX9" fmla="*/ 4241800 w 7289915"/>
              <a:gd name="connsiteY9" fmla="*/ 558800 h 3086100"/>
              <a:gd name="connsiteX10" fmla="*/ 4127500 w 7289915"/>
              <a:gd name="connsiteY10" fmla="*/ 647700 h 3086100"/>
              <a:gd name="connsiteX11" fmla="*/ 3937000 w 7289915"/>
              <a:gd name="connsiteY11" fmla="*/ 736600 h 3086100"/>
              <a:gd name="connsiteX12" fmla="*/ 3759200 w 7289915"/>
              <a:gd name="connsiteY12" fmla="*/ 825500 h 3086100"/>
              <a:gd name="connsiteX13" fmla="*/ 3683000 w 7289915"/>
              <a:gd name="connsiteY13" fmla="*/ 863600 h 3086100"/>
              <a:gd name="connsiteX14" fmla="*/ 3543300 w 7289915"/>
              <a:gd name="connsiteY14" fmla="*/ 952500 h 3086100"/>
              <a:gd name="connsiteX15" fmla="*/ 3365500 w 7289915"/>
              <a:gd name="connsiteY15" fmla="*/ 1041400 h 3086100"/>
              <a:gd name="connsiteX16" fmla="*/ 3302000 w 7289915"/>
              <a:gd name="connsiteY16" fmla="*/ 1206500 h 3086100"/>
              <a:gd name="connsiteX17" fmla="*/ 3263900 w 7289915"/>
              <a:gd name="connsiteY17" fmla="*/ 1320800 h 3086100"/>
              <a:gd name="connsiteX18" fmla="*/ 3200400 w 7289915"/>
              <a:gd name="connsiteY18" fmla="*/ 1333500 h 3086100"/>
              <a:gd name="connsiteX19" fmla="*/ 2755900 w 7289915"/>
              <a:gd name="connsiteY19" fmla="*/ 1397000 h 3086100"/>
              <a:gd name="connsiteX20" fmla="*/ 2616200 w 7289915"/>
              <a:gd name="connsiteY20" fmla="*/ 1473200 h 3086100"/>
              <a:gd name="connsiteX21" fmla="*/ 2501900 w 7289915"/>
              <a:gd name="connsiteY21" fmla="*/ 1574800 h 3086100"/>
              <a:gd name="connsiteX22" fmla="*/ 2413000 w 7289915"/>
              <a:gd name="connsiteY22" fmla="*/ 1600200 h 3086100"/>
              <a:gd name="connsiteX23" fmla="*/ 2209800 w 7289915"/>
              <a:gd name="connsiteY23" fmla="*/ 1790700 h 3086100"/>
              <a:gd name="connsiteX24" fmla="*/ 2209800 w 7289915"/>
              <a:gd name="connsiteY24" fmla="*/ 1790700 h 3086100"/>
              <a:gd name="connsiteX25" fmla="*/ 2044700 w 7289915"/>
              <a:gd name="connsiteY25" fmla="*/ 1879600 h 3086100"/>
              <a:gd name="connsiteX26" fmla="*/ 1841500 w 7289915"/>
              <a:gd name="connsiteY26" fmla="*/ 1968500 h 3086100"/>
              <a:gd name="connsiteX27" fmla="*/ 1727200 w 7289915"/>
              <a:gd name="connsiteY27" fmla="*/ 2032000 h 3086100"/>
              <a:gd name="connsiteX28" fmla="*/ 1612900 w 7289915"/>
              <a:gd name="connsiteY28" fmla="*/ 2070100 h 3086100"/>
              <a:gd name="connsiteX29" fmla="*/ 1511300 w 7289915"/>
              <a:gd name="connsiteY29" fmla="*/ 2082800 h 3086100"/>
              <a:gd name="connsiteX30" fmla="*/ 1308100 w 7289915"/>
              <a:gd name="connsiteY30" fmla="*/ 2133600 h 3086100"/>
              <a:gd name="connsiteX31" fmla="*/ 1244600 w 7289915"/>
              <a:gd name="connsiteY31" fmla="*/ 2146300 h 3086100"/>
              <a:gd name="connsiteX32" fmla="*/ 1143000 w 7289915"/>
              <a:gd name="connsiteY32" fmla="*/ 2171700 h 3086100"/>
              <a:gd name="connsiteX33" fmla="*/ 889000 w 7289915"/>
              <a:gd name="connsiteY33" fmla="*/ 2235200 h 3086100"/>
              <a:gd name="connsiteX34" fmla="*/ 800100 w 7289915"/>
              <a:gd name="connsiteY34" fmla="*/ 2349500 h 3086100"/>
              <a:gd name="connsiteX35" fmla="*/ 736600 w 7289915"/>
              <a:gd name="connsiteY35" fmla="*/ 2451100 h 3086100"/>
              <a:gd name="connsiteX36" fmla="*/ 711200 w 7289915"/>
              <a:gd name="connsiteY36" fmla="*/ 2578100 h 3086100"/>
              <a:gd name="connsiteX37" fmla="*/ 698500 w 7289915"/>
              <a:gd name="connsiteY37" fmla="*/ 2616200 h 3086100"/>
              <a:gd name="connsiteX38" fmla="*/ 508000 w 7289915"/>
              <a:gd name="connsiteY38" fmla="*/ 2692400 h 3086100"/>
              <a:gd name="connsiteX39" fmla="*/ 406400 w 7289915"/>
              <a:gd name="connsiteY39" fmla="*/ 2743200 h 3086100"/>
              <a:gd name="connsiteX40" fmla="*/ 342900 w 7289915"/>
              <a:gd name="connsiteY40" fmla="*/ 2768600 h 3086100"/>
              <a:gd name="connsiteX41" fmla="*/ 266700 w 7289915"/>
              <a:gd name="connsiteY41" fmla="*/ 2844800 h 3086100"/>
              <a:gd name="connsiteX42" fmla="*/ 165100 w 7289915"/>
              <a:gd name="connsiteY42" fmla="*/ 2933700 h 3086100"/>
              <a:gd name="connsiteX43" fmla="*/ 139700 w 7289915"/>
              <a:gd name="connsiteY43" fmla="*/ 2971800 h 3086100"/>
              <a:gd name="connsiteX44" fmla="*/ 38100 w 7289915"/>
              <a:gd name="connsiteY44" fmla="*/ 3009900 h 3086100"/>
              <a:gd name="connsiteX45" fmla="*/ 0 w 7289915"/>
              <a:gd name="connsiteY45" fmla="*/ 3035300 h 3086100"/>
              <a:gd name="connsiteX46" fmla="*/ 241300 w 7289915"/>
              <a:gd name="connsiteY46" fmla="*/ 3073400 h 3086100"/>
              <a:gd name="connsiteX47" fmla="*/ 457200 w 7289915"/>
              <a:gd name="connsiteY47" fmla="*/ 3086100 h 3086100"/>
              <a:gd name="connsiteX48" fmla="*/ 825500 w 7289915"/>
              <a:gd name="connsiteY48" fmla="*/ 2984500 h 3086100"/>
              <a:gd name="connsiteX49" fmla="*/ 850900 w 7289915"/>
              <a:gd name="connsiteY49" fmla="*/ 2946400 h 3086100"/>
              <a:gd name="connsiteX50" fmla="*/ 990600 w 7289915"/>
              <a:gd name="connsiteY50" fmla="*/ 2971800 h 3086100"/>
              <a:gd name="connsiteX51" fmla="*/ 1054100 w 7289915"/>
              <a:gd name="connsiteY51" fmla="*/ 2984500 h 3086100"/>
              <a:gd name="connsiteX52" fmla="*/ 1117600 w 7289915"/>
              <a:gd name="connsiteY52" fmla="*/ 3009900 h 3086100"/>
              <a:gd name="connsiteX53" fmla="*/ 1993900 w 7289915"/>
              <a:gd name="connsiteY53" fmla="*/ 3035300 h 3086100"/>
              <a:gd name="connsiteX54" fmla="*/ 2603500 w 7289915"/>
              <a:gd name="connsiteY54" fmla="*/ 3022600 h 3086100"/>
              <a:gd name="connsiteX55" fmla="*/ 3479800 w 7289915"/>
              <a:gd name="connsiteY55" fmla="*/ 2959100 h 3086100"/>
              <a:gd name="connsiteX56" fmla="*/ 4635500 w 7289915"/>
              <a:gd name="connsiteY56" fmla="*/ 2959100 h 3086100"/>
              <a:gd name="connsiteX57" fmla="*/ 5461000 w 7289915"/>
              <a:gd name="connsiteY57" fmla="*/ 2971800 h 3086100"/>
              <a:gd name="connsiteX58" fmla="*/ 6159500 w 7289915"/>
              <a:gd name="connsiteY58" fmla="*/ 2984500 h 3086100"/>
              <a:gd name="connsiteX59" fmla="*/ 6210300 w 7289915"/>
              <a:gd name="connsiteY59" fmla="*/ 2971800 h 3086100"/>
              <a:gd name="connsiteX60" fmla="*/ 6299200 w 7289915"/>
              <a:gd name="connsiteY60" fmla="*/ 2946400 h 3086100"/>
              <a:gd name="connsiteX61" fmla="*/ 6477000 w 7289915"/>
              <a:gd name="connsiteY61" fmla="*/ 2933700 h 3086100"/>
              <a:gd name="connsiteX62" fmla="*/ 7086600 w 7289915"/>
              <a:gd name="connsiteY62" fmla="*/ 2882900 h 3086100"/>
              <a:gd name="connsiteX63" fmla="*/ 7137400 w 7289915"/>
              <a:gd name="connsiteY63" fmla="*/ 2870200 h 3086100"/>
              <a:gd name="connsiteX64" fmla="*/ 7200900 w 7289915"/>
              <a:gd name="connsiteY64" fmla="*/ 2857500 h 3086100"/>
              <a:gd name="connsiteX65" fmla="*/ 7277100 w 7289915"/>
              <a:gd name="connsiteY65" fmla="*/ 2819400 h 3086100"/>
              <a:gd name="connsiteX66" fmla="*/ 7289800 w 7289915"/>
              <a:gd name="connsiteY66" fmla="*/ 2743200 h 3086100"/>
              <a:gd name="connsiteX67" fmla="*/ 7264400 w 7289915"/>
              <a:gd name="connsiteY67" fmla="*/ 2565400 h 3086100"/>
              <a:gd name="connsiteX68" fmla="*/ 7150100 w 7289915"/>
              <a:gd name="connsiteY68" fmla="*/ 2463800 h 3086100"/>
              <a:gd name="connsiteX69" fmla="*/ 7086600 w 7289915"/>
              <a:gd name="connsiteY69" fmla="*/ 2387600 h 3086100"/>
              <a:gd name="connsiteX70" fmla="*/ 7061200 w 7289915"/>
              <a:gd name="connsiteY70" fmla="*/ 2209800 h 3086100"/>
              <a:gd name="connsiteX71" fmla="*/ 7035800 w 7289915"/>
              <a:gd name="connsiteY71" fmla="*/ 2171700 h 3086100"/>
              <a:gd name="connsiteX72" fmla="*/ 7023100 w 7289915"/>
              <a:gd name="connsiteY72" fmla="*/ 2133600 h 3086100"/>
              <a:gd name="connsiteX73" fmla="*/ 6959600 w 7289915"/>
              <a:gd name="connsiteY73" fmla="*/ 1981200 h 3086100"/>
              <a:gd name="connsiteX74" fmla="*/ 6883400 w 7289915"/>
              <a:gd name="connsiteY74" fmla="*/ 1879600 h 3086100"/>
              <a:gd name="connsiteX75" fmla="*/ 6832600 w 7289915"/>
              <a:gd name="connsiteY75" fmla="*/ 1816100 h 3086100"/>
              <a:gd name="connsiteX76" fmla="*/ 6794500 w 7289915"/>
              <a:gd name="connsiteY76" fmla="*/ 1790700 h 3086100"/>
              <a:gd name="connsiteX77" fmla="*/ 6756400 w 7289915"/>
              <a:gd name="connsiteY77" fmla="*/ 1739900 h 3086100"/>
              <a:gd name="connsiteX78" fmla="*/ 6642100 w 7289915"/>
              <a:gd name="connsiteY78" fmla="*/ 1676400 h 3086100"/>
              <a:gd name="connsiteX79" fmla="*/ 6591300 w 7289915"/>
              <a:gd name="connsiteY79" fmla="*/ 1612900 h 3086100"/>
              <a:gd name="connsiteX80" fmla="*/ 6578600 w 7289915"/>
              <a:gd name="connsiteY80" fmla="*/ 1536700 h 3086100"/>
              <a:gd name="connsiteX81" fmla="*/ 6515100 w 7289915"/>
              <a:gd name="connsiteY81" fmla="*/ 1041400 h 3086100"/>
              <a:gd name="connsiteX82" fmla="*/ 6362700 w 7289915"/>
              <a:gd name="connsiteY82" fmla="*/ 914400 h 3086100"/>
              <a:gd name="connsiteX83" fmla="*/ 6248400 w 7289915"/>
              <a:gd name="connsiteY83" fmla="*/ 787400 h 3086100"/>
              <a:gd name="connsiteX84" fmla="*/ 6159500 w 7289915"/>
              <a:gd name="connsiteY84" fmla="*/ 635000 h 3086100"/>
              <a:gd name="connsiteX85" fmla="*/ 6121400 w 7289915"/>
              <a:gd name="connsiteY85" fmla="*/ 584200 h 3086100"/>
              <a:gd name="connsiteX86" fmla="*/ 6083300 w 7289915"/>
              <a:gd name="connsiteY86" fmla="*/ 444500 h 3086100"/>
              <a:gd name="connsiteX87" fmla="*/ 6032500 w 7289915"/>
              <a:gd name="connsiteY87" fmla="*/ 342900 h 3086100"/>
              <a:gd name="connsiteX88" fmla="*/ 6045200 w 7289915"/>
              <a:gd name="connsiteY88" fmla="*/ 127000 h 3086100"/>
              <a:gd name="connsiteX89" fmla="*/ 6007100 w 7289915"/>
              <a:gd name="connsiteY89" fmla="*/ 25400 h 3086100"/>
              <a:gd name="connsiteX90" fmla="*/ 6007100 w 7289915"/>
              <a:gd name="connsiteY90" fmla="*/ 12700 h 3086100"/>
              <a:gd name="connsiteX91" fmla="*/ 4838700 w 7289915"/>
              <a:gd name="connsiteY91" fmla="*/ 0 h 30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7289915" h="3086100">
                <a:moveTo>
                  <a:pt x="4838700" y="0"/>
                </a:moveTo>
                <a:lnTo>
                  <a:pt x="4838700" y="0"/>
                </a:lnTo>
                <a:cubicBezTo>
                  <a:pt x="4834467" y="84667"/>
                  <a:pt x="4848305" y="172215"/>
                  <a:pt x="4826000" y="254000"/>
                </a:cubicBezTo>
                <a:cubicBezTo>
                  <a:pt x="4820002" y="275994"/>
                  <a:pt x="4783332" y="270141"/>
                  <a:pt x="4762500" y="279400"/>
                </a:cubicBezTo>
                <a:cubicBezTo>
                  <a:pt x="4745200" y="287089"/>
                  <a:pt x="4727754" y="294766"/>
                  <a:pt x="4711700" y="304800"/>
                </a:cubicBezTo>
                <a:cubicBezTo>
                  <a:pt x="4666942" y="332774"/>
                  <a:pt x="4586193" y="412501"/>
                  <a:pt x="4546600" y="419100"/>
                </a:cubicBezTo>
                <a:lnTo>
                  <a:pt x="4470400" y="431800"/>
                </a:lnTo>
                <a:cubicBezTo>
                  <a:pt x="4424025" y="462717"/>
                  <a:pt x="4388326" y="488791"/>
                  <a:pt x="4330700" y="508000"/>
                </a:cubicBezTo>
                <a:lnTo>
                  <a:pt x="4292600" y="520700"/>
                </a:lnTo>
                <a:cubicBezTo>
                  <a:pt x="4275667" y="533400"/>
                  <a:pt x="4258328" y="545577"/>
                  <a:pt x="4241800" y="558800"/>
                </a:cubicBezTo>
                <a:cubicBezTo>
                  <a:pt x="4223062" y="573790"/>
                  <a:pt x="4161170" y="630865"/>
                  <a:pt x="4127500" y="647700"/>
                </a:cubicBezTo>
                <a:cubicBezTo>
                  <a:pt x="4064824" y="679038"/>
                  <a:pt x="3999676" y="705262"/>
                  <a:pt x="3937000" y="736600"/>
                </a:cubicBezTo>
                <a:lnTo>
                  <a:pt x="3759200" y="825500"/>
                </a:lnTo>
                <a:lnTo>
                  <a:pt x="3683000" y="863600"/>
                </a:lnTo>
                <a:cubicBezTo>
                  <a:pt x="3595362" y="973147"/>
                  <a:pt x="3678257" y="894661"/>
                  <a:pt x="3543300" y="952500"/>
                </a:cubicBezTo>
                <a:cubicBezTo>
                  <a:pt x="3482395" y="978602"/>
                  <a:pt x="3365500" y="1041400"/>
                  <a:pt x="3365500" y="1041400"/>
                </a:cubicBezTo>
                <a:cubicBezTo>
                  <a:pt x="3305969" y="1160462"/>
                  <a:pt x="3343502" y="1073694"/>
                  <a:pt x="3302000" y="1206500"/>
                </a:cubicBezTo>
                <a:cubicBezTo>
                  <a:pt x="3290021" y="1244833"/>
                  <a:pt x="3288988" y="1289440"/>
                  <a:pt x="3263900" y="1320800"/>
                </a:cubicBezTo>
                <a:cubicBezTo>
                  <a:pt x="3250415" y="1337656"/>
                  <a:pt x="3221747" y="1330298"/>
                  <a:pt x="3200400" y="1333500"/>
                </a:cubicBezTo>
                <a:lnTo>
                  <a:pt x="2755900" y="1397000"/>
                </a:lnTo>
                <a:cubicBezTo>
                  <a:pt x="2726982" y="1411459"/>
                  <a:pt x="2651002" y="1444198"/>
                  <a:pt x="2616200" y="1473200"/>
                </a:cubicBezTo>
                <a:cubicBezTo>
                  <a:pt x="2568859" y="1512650"/>
                  <a:pt x="2565870" y="1540355"/>
                  <a:pt x="2501900" y="1574800"/>
                </a:cubicBezTo>
                <a:cubicBezTo>
                  <a:pt x="2474765" y="1589411"/>
                  <a:pt x="2442633" y="1591733"/>
                  <a:pt x="2413000" y="1600200"/>
                </a:cubicBezTo>
                <a:cubicBezTo>
                  <a:pt x="2258539" y="1703174"/>
                  <a:pt x="2326813" y="1640255"/>
                  <a:pt x="2209800" y="1790700"/>
                </a:cubicBezTo>
                <a:lnTo>
                  <a:pt x="2209800" y="1790700"/>
                </a:lnTo>
                <a:cubicBezTo>
                  <a:pt x="2097811" y="1874692"/>
                  <a:pt x="2233170" y="1779083"/>
                  <a:pt x="2044700" y="1879600"/>
                </a:cubicBezTo>
                <a:cubicBezTo>
                  <a:pt x="1867169" y="1974283"/>
                  <a:pt x="2091206" y="1893588"/>
                  <a:pt x="1841500" y="1968500"/>
                </a:cubicBezTo>
                <a:cubicBezTo>
                  <a:pt x="1797882" y="1997579"/>
                  <a:pt x="1783358" y="2009537"/>
                  <a:pt x="1727200" y="2032000"/>
                </a:cubicBezTo>
                <a:cubicBezTo>
                  <a:pt x="1689912" y="2046915"/>
                  <a:pt x="1652751" y="2065119"/>
                  <a:pt x="1612900" y="2070100"/>
                </a:cubicBezTo>
                <a:cubicBezTo>
                  <a:pt x="1579033" y="2074333"/>
                  <a:pt x="1544966" y="2077189"/>
                  <a:pt x="1511300" y="2082800"/>
                </a:cubicBezTo>
                <a:cubicBezTo>
                  <a:pt x="1298264" y="2118306"/>
                  <a:pt x="1462332" y="2091537"/>
                  <a:pt x="1308100" y="2133600"/>
                </a:cubicBezTo>
                <a:cubicBezTo>
                  <a:pt x="1287275" y="2139280"/>
                  <a:pt x="1265633" y="2141446"/>
                  <a:pt x="1244600" y="2146300"/>
                </a:cubicBezTo>
                <a:cubicBezTo>
                  <a:pt x="1210585" y="2154150"/>
                  <a:pt x="1177112" y="2164284"/>
                  <a:pt x="1143000" y="2171700"/>
                </a:cubicBezTo>
                <a:cubicBezTo>
                  <a:pt x="909874" y="2222380"/>
                  <a:pt x="1019762" y="2182895"/>
                  <a:pt x="889000" y="2235200"/>
                </a:cubicBezTo>
                <a:lnTo>
                  <a:pt x="800100" y="2349500"/>
                </a:lnTo>
                <a:cubicBezTo>
                  <a:pt x="770862" y="2387509"/>
                  <a:pt x="753379" y="2406355"/>
                  <a:pt x="736600" y="2451100"/>
                </a:cubicBezTo>
                <a:cubicBezTo>
                  <a:pt x="722798" y="2487904"/>
                  <a:pt x="719181" y="2542185"/>
                  <a:pt x="711200" y="2578100"/>
                </a:cubicBezTo>
                <a:cubicBezTo>
                  <a:pt x="708296" y="2591168"/>
                  <a:pt x="707070" y="2605916"/>
                  <a:pt x="698500" y="2616200"/>
                </a:cubicBezTo>
                <a:cubicBezTo>
                  <a:pt x="649391" y="2675131"/>
                  <a:pt x="576211" y="2667270"/>
                  <a:pt x="508000" y="2692400"/>
                </a:cubicBezTo>
                <a:cubicBezTo>
                  <a:pt x="472470" y="2705490"/>
                  <a:pt x="440779" y="2727333"/>
                  <a:pt x="406400" y="2743200"/>
                </a:cubicBezTo>
                <a:cubicBezTo>
                  <a:pt x="385701" y="2752753"/>
                  <a:pt x="364067" y="2760133"/>
                  <a:pt x="342900" y="2768600"/>
                </a:cubicBezTo>
                <a:cubicBezTo>
                  <a:pt x="317500" y="2794000"/>
                  <a:pt x="293023" y="2820357"/>
                  <a:pt x="266700" y="2844800"/>
                </a:cubicBezTo>
                <a:cubicBezTo>
                  <a:pt x="233724" y="2875421"/>
                  <a:pt x="196920" y="2901880"/>
                  <a:pt x="165100" y="2933700"/>
                </a:cubicBezTo>
                <a:cubicBezTo>
                  <a:pt x="154307" y="2944493"/>
                  <a:pt x="152788" y="2963947"/>
                  <a:pt x="139700" y="2971800"/>
                </a:cubicBezTo>
                <a:cubicBezTo>
                  <a:pt x="108685" y="2990409"/>
                  <a:pt x="71028" y="2994933"/>
                  <a:pt x="38100" y="3009900"/>
                </a:cubicBezTo>
                <a:cubicBezTo>
                  <a:pt x="24205" y="3016216"/>
                  <a:pt x="12700" y="3026833"/>
                  <a:pt x="0" y="3035300"/>
                </a:cubicBezTo>
                <a:cubicBezTo>
                  <a:pt x="82225" y="3050250"/>
                  <a:pt x="158396" y="3066768"/>
                  <a:pt x="241300" y="3073400"/>
                </a:cubicBezTo>
                <a:cubicBezTo>
                  <a:pt x="313161" y="3079149"/>
                  <a:pt x="385233" y="3081867"/>
                  <a:pt x="457200" y="3086100"/>
                </a:cubicBezTo>
                <a:cubicBezTo>
                  <a:pt x="605881" y="3059067"/>
                  <a:pt x="713651" y="3071494"/>
                  <a:pt x="825500" y="2984500"/>
                </a:cubicBezTo>
                <a:cubicBezTo>
                  <a:pt x="837548" y="2975129"/>
                  <a:pt x="842433" y="2959100"/>
                  <a:pt x="850900" y="2946400"/>
                </a:cubicBezTo>
                <a:lnTo>
                  <a:pt x="990600" y="2971800"/>
                </a:lnTo>
                <a:cubicBezTo>
                  <a:pt x="1011816" y="2975778"/>
                  <a:pt x="1033425" y="2978297"/>
                  <a:pt x="1054100" y="2984500"/>
                </a:cubicBezTo>
                <a:cubicBezTo>
                  <a:pt x="1075936" y="2991051"/>
                  <a:pt x="1094836" y="3008670"/>
                  <a:pt x="1117600" y="3009900"/>
                </a:cubicBezTo>
                <a:cubicBezTo>
                  <a:pt x="1409397" y="3025673"/>
                  <a:pt x="1701800" y="3026833"/>
                  <a:pt x="1993900" y="3035300"/>
                </a:cubicBezTo>
                <a:lnTo>
                  <a:pt x="2603500" y="3022600"/>
                </a:lnTo>
                <a:cubicBezTo>
                  <a:pt x="3368492" y="3000949"/>
                  <a:pt x="3106977" y="3060779"/>
                  <a:pt x="3479800" y="2959100"/>
                </a:cubicBezTo>
                <a:cubicBezTo>
                  <a:pt x="4573851" y="2988669"/>
                  <a:pt x="3215793" y="2959100"/>
                  <a:pt x="4635500" y="2959100"/>
                </a:cubicBezTo>
                <a:cubicBezTo>
                  <a:pt x="4910699" y="2959100"/>
                  <a:pt x="5185833" y="2967567"/>
                  <a:pt x="5461000" y="2971800"/>
                </a:cubicBezTo>
                <a:cubicBezTo>
                  <a:pt x="5730118" y="3061506"/>
                  <a:pt x="5540741" y="3007849"/>
                  <a:pt x="6159500" y="2984500"/>
                </a:cubicBezTo>
                <a:cubicBezTo>
                  <a:pt x="6176942" y="2983842"/>
                  <a:pt x="6193461" y="2976393"/>
                  <a:pt x="6210300" y="2971800"/>
                </a:cubicBezTo>
                <a:cubicBezTo>
                  <a:pt x="6240033" y="2963691"/>
                  <a:pt x="6268691" y="2950758"/>
                  <a:pt x="6299200" y="2946400"/>
                </a:cubicBezTo>
                <a:cubicBezTo>
                  <a:pt x="6358020" y="2937997"/>
                  <a:pt x="6417775" y="2938476"/>
                  <a:pt x="6477000" y="2933700"/>
                </a:cubicBezTo>
                <a:lnTo>
                  <a:pt x="7086600" y="2882900"/>
                </a:lnTo>
                <a:cubicBezTo>
                  <a:pt x="7103533" y="2878667"/>
                  <a:pt x="7120361" y="2873986"/>
                  <a:pt x="7137400" y="2870200"/>
                </a:cubicBezTo>
                <a:cubicBezTo>
                  <a:pt x="7158472" y="2865517"/>
                  <a:pt x="7180614" y="2864877"/>
                  <a:pt x="7200900" y="2857500"/>
                </a:cubicBezTo>
                <a:cubicBezTo>
                  <a:pt x="7227588" y="2847795"/>
                  <a:pt x="7251700" y="2832100"/>
                  <a:pt x="7277100" y="2819400"/>
                </a:cubicBezTo>
                <a:cubicBezTo>
                  <a:pt x="7281333" y="2794000"/>
                  <a:pt x="7291086" y="2768918"/>
                  <a:pt x="7289800" y="2743200"/>
                </a:cubicBezTo>
                <a:cubicBezTo>
                  <a:pt x="7286810" y="2683406"/>
                  <a:pt x="7282428" y="2622489"/>
                  <a:pt x="7264400" y="2565400"/>
                </a:cubicBezTo>
                <a:cubicBezTo>
                  <a:pt x="7241567" y="2493097"/>
                  <a:pt x="7197333" y="2506310"/>
                  <a:pt x="7150100" y="2463800"/>
                </a:cubicBezTo>
                <a:cubicBezTo>
                  <a:pt x="7125524" y="2441682"/>
                  <a:pt x="7107767" y="2413000"/>
                  <a:pt x="7086600" y="2387600"/>
                </a:cubicBezTo>
                <a:cubicBezTo>
                  <a:pt x="7078133" y="2328333"/>
                  <a:pt x="7074912" y="2268077"/>
                  <a:pt x="7061200" y="2209800"/>
                </a:cubicBezTo>
                <a:cubicBezTo>
                  <a:pt x="7057704" y="2194942"/>
                  <a:pt x="7042626" y="2185352"/>
                  <a:pt x="7035800" y="2171700"/>
                </a:cubicBezTo>
                <a:cubicBezTo>
                  <a:pt x="7029813" y="2159726"/>
                  <a:pt x="7028072" y="2146029"/>
                  <a:pt x="7023100" y="2133600"/>
                </a:cubicBezTo>
                <a:cubicBezTo>
                  <a:pt x="7002661" y="2082503"/>
                  <a:pt x="6987914" y="2028391"/>
                  <a:pt x="6959600" y="1981200"/>
                </a:cubicBezTo>
                <a:cubicBezTo>
                  <a:pt x="6891436" y="1867593"/>
                  <a:pt x="6954106" y="1960407"/>
                  <a:pt x="6883400" y="1879600"/>
                </a:cubicBezTo>
                <a:cubicBezTo>
                  <a:pt x="6865550" y="1859200"/>
                  <a:pt x="6851767" y="1835267"/>
                  <a:pt x="6832600" y="1816100"/>
                </a:cubicBezTo>
                <a:cubicBezTo>
                  <a:pt x="6821807" y="1805307"/>
                  <a:pt x="6805293" y="1801493"/>
                  <a:pt x="6794500" y="1790700"/>
                </a:cubicBezTo>
                <a:cubicBezTo>
                  <a:pt x="6779533" y="1775733"/>
                  <a:pt x="6773333" y="1752600"/>
                  <a:pt x="6756400" y="1739900"/>
                </a:cubicBezTo>
                <a:cubicBezTo>
                  <a:pt x="6721532" y="1713749"/>
                  <a:pt x="6680200" y="1697567"/>
                  <a:pt x="6642100" y="1676400"/>
                </a:cubicBezTo>
                <a:cubicBezTo>
                  <a:pt x="6625167" y="1655233"/>
                  <a:pt x="6602517" y="1637577"/>
                  <a:pt x="6591300" y="1612900"/>
                </a:cubicBezTo>
                <a:cubicBezTo>
                  <a:pt x="6580644" y="1589458"/>
                  <a:pt x="6582003" y="1562224"/>
                  <a:pt x="6578600" y="1536700"/>
                </a:cubicBezTo>
                <a:cubicBezTo>
                  <a:pt x="6556601" y="1371709"/>
                  <a:pt x="6541845" y="1205689"/>
                  <a:pt x="6515100" y="1041400"/>
                </a:cubicBezTo>
                <a:cubicBezTo>
                  <a:pt x="6502220" y="962281"/>
                  <a:pt x="6415712" y="959042"/>
                  <a:pt x="6362700" y="914400"/>
                </a:cubicBezTo>
                <a:cubicBezTo>
                  <a:pt x="6319135" y="877714"/>
                  <a:pt x="6281899" y="833460"/>
                  <a:pt x="6248400" y="787400"/>
                </a:cubicBezTo>
                <a:cubicBezTo>
                  <a:pt x="6213809" y="739837"/>
                  <a:pt x="6190670" y="684872"/>
                  <a:pt x="6159500" y="635000"/>
                </a:cubicBezTo>
                <a:cubicBezTo>
                  <a:pt x="6148282" y="617051"/>
                  <a:pt x="6134100" y="601133"/>
                  <a:pt x="6121400" y="584200"/>
                </a:cubicBezTo>
                <a:cubicBezTo>
                  <a:pt x="6120266" y="579665"/>
                  <a:pt x="6096488" y="473515"/>
                  <a:pt x="6083300" y="444500"/>
                </a:cubicBezTo>
                <a:cubicBezTo>
                  <a:pt x="6067632" y="410030"/>
                  <a:pt x="6032500" y="342900"/>
                  <a:pt x="6032500" y="342900"/>
                </a:cubicBezTo>
                <a:cubicBezTo>
                  <a:pt x="6036733" y="270933"/>
                  <a:pt x="6050949" y="198861"/>
                  <a:pt x="6045200" y="127000"/>
                </a:cubicBezTo>
                <a:cubicBezTo>
                  <a:pt x="6042316" y="90946"/>
                  <a:pt x="6018538" y="59714"/>
                  <a:pt x="6007100" y="25400"/>
                </a:cubicBezTo>
                <a:cubicBezTo>
                  <a:pt x="6005761" y="21384"/>
                  <a:pt x="6007100" y="16933"/>
                  <a:pt x="6007100" y="12700"/>
                </a:cubicBezTo>
                <a:lnTo>
                  <a:pt x="4838700" y="0"/>
                </a:lnTo>
                <a:close/>
              </a:path>
            </a:pathLst>
          </a:custGeom>
          <a:solidFill>
            <a:srgbClr val="FF66FF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hu-HU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r>
              <a:rPr lang="hu-HU" b="1" dirty="0">
                <a:solidFill>
                  <a:prstClr val="white"/>
                </a:solidFill>
                <a:latin typeface="Calibri" panose="020F0502020204030204"/>
              </a:rPr>
              <a:t>2020. 08. 07.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028950" y="5676472"/>
            <a:ext cx="3086100" cy="273844"/>
          </a:xfrm>
        </p:spPr>
        <p:txBody>
          <a:bodyPr/>
          <a:lstStyle/>
          <a:p>
            <a:pPr defTabSz="685800"/>
            <a:r>
              <a:rPr lang="hu-HU" b="1" dirty="0">
                <a:solidFill>
                  <a:prstClr val="white"/>
                </a:solidFill>
                <a:latin typeface="Calibri" panose="020F0502020204030204"/>
              </a:rPr>
              <a:t>Békés Drén Kft. Szekszárd Lőtéri vízbázis kármentesítése 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260604" y="1441489"/>
            <a:ext cx="3000240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hu-HU" sz="1350" u="sng" dirty="0">
                <a:solidFill>
                  <a:prstClr val="black"/>
                </a:solidFill>
                <a:cs typeface="Times New Roman" panose="02020603050405020304" pitchFamily="18" charset="0"/>
              </a:rPr>
              <a:t>MIP </a:t>
            </a:r>
            <a:r>
              <a:rPr lang="hu-HU" sz="1350" dirty="0">
                <a:solidFill>
                  <a:prstClr val="black"/>
                </a:solidFill>
                <a:cs typeface="Times New Roman" panose="02020603050405020304" pitchFamily="18" charset="0"/>
              </a:rPr>
              <a:t>(</a:t>
            </a:r>
            <a:r>
              <a:rPr lang="hu-HU" sz="1350" dirty="0" err="1">
                <a:solidFill>
                  <a:prstClr val="black"/>
                </a:solidFill>
                <a:cs typeface="Times New Roman" panose="02020603050405020304" pitchFamily="18" charset="0"/>
              </a:rPr>
              <a:t>Membran</a:t>
            </a:r>
            <a:r>
              <a:rPr lang="hu-HU" sz="135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hu-HU" sz="1350" dirty="0" err="1">
                <a:solidFill>
                  <a:prstClr val="black"/>
                </a:solidFill>
                <a:cs typeface="Times New Roman" panose="02020603050405020304" pitchFamily="18" charset="0"/>
              </a:rPr>
              <a:t>Interface</a:t>
            </a:r>
            <a:r>
              <a:rPr lang="hu-HU" sz="135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hu-HU" sz="1350" dirty="0" err="1">
                <a:solidFill>
                  <a:prstClr val="black"/>
                </a:solidFill>
                <a:cs typeface="Times New Roman" panose="02020603050405020304" pitchFamily="18" charset="0"/>
              </a:rPr>
              <a:t>Probe</a:t>
            </a:r>
            <a:r>
              <a:rPr lang="hu-HU" sz="1350" dirty="0">
                <a:solidFill>
                  <a:prstClr val="black"/>
                </a:solidFill>
                <a:cs typeface="Times New Roman" panose="02020603050405020304" pitchFamily="18" charset="0"/>
              </a:rPr>
              <a:t> = Membrán felületi szondázás)</a:t>
            </a:r>
          </a:p>
          <a:p>
            <a:pPr marL="214313" indent="-214313" defTabSz="685800">
              <a:buFontTx/>
              <a:buChar char="-"/>
            </a:pPr>
            <a:r>
              <a:rPr lang="hu-HU" sz="135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In-situ </a:t>
            </a:r>
            <a:r>
              <a:rPr lang="hu-HU" sz="1350" dirty="0">
                <a:solidFill>
                  <a:srgbClr val="C00000"/>
                </a:solidFill>
                <a:cs typeface="Times New Roman" panose="02020603050405020304" pitchFamily="18" charset="0"/>
              </a:rPr>
              <a:t>mérés!</a:t>
            </a:r>
          </a:p>
          <a:p>
            <a:pPr marL="214313" indent="-214313" defTabSz="685800">
              <a:buFontTx/>
              <a:buChar char="-"/>
            </a:pPr>
            <a:r>
              <a:rPr lang="hu-HU" sz="1350" b="1" i="1" u="sng" dirty="0">
                <a:solidFill>
                  <a:srgbClr val="C00000"/>
                </a:solidFill>
                <a:cs typeface="Times New Roman" panose="02020603050405020304" pitchFamily="18" charset="0"/>
              </a:rPr>
              <a:t>Kvalitatív - Félkvantitatív mérés</a:t>
            </a:r>
          </a:p>
          <a:p>
            <a:pPr marL="214313" indent="-214313" defTabSz="685800">
              <a:buFontTx/>
              <a:buChar char="-"/>
            </a:pPr>
            <a:r>
              <a:rPr lang="hu-HU" sz="1350" dirty="0">
                <a:solidFill>
                  <a:prstClr val="black"/>
                </a:solidFill>
                <a:cs typeface="Times New Roman" panose="02020603050405020304" pitchFamily="18" charset="0"/>
              </a:rPr>
              <a:t>Gázkromatográf (GC) segítségével választják szét a szennyezőanyagokat és 3 detektor érzékeli valós időben a komponenseket</a:t>
            </a:r>
          </a:p>
          <a:p>
            <a:pPr marL="214313" indent="-214313" defTabSz="685800">
              <a:buFontTx/>
              <a:buChar char="-"/>
            </a:pPr>
            <a:r>
              <a:rPr lang="hu-HU" sz="1350" dirty="0">
                <a:solidFill>
                  <a:prstClr val="black"/>
                </a:solidFill>
                <a:cs typeface="Times New Roman" panose="02020603050405020304" pitchFamily="18" charset="0"/>
              </a:rPr>
              <a:t>120°C-ra fűtött fej, H</a:t>
            </a:r>
            <a:r>
              <a:rPr lang="hu-HU" sz="1350" baseline="-25000" dirty="0">
                <a:solidFill>
                  <a:prstClr val="black"/>
                </a:solidFill>
                <a:cs typeface="Times New Roman" panose="02020603050405020304" pitchFamily="18" charset="0"/>
              </a:rPr>
              <a:t>2</a:t>
            </a:r>
            <a:r>
              <a:rPr lang="hu-HU" sz="1350" dirty="0">
                <a:solidFill>
                  <a:prstClr val="black"/>
                </a:solidFill>
                <a:cs typeface="Times New Roman" panose="02020603050405020304" pitchFamily="18" charset="0"/>
              </a:rPr>
              <a:t> vivőgáz</a:t>
            </a:r>
          </a:p>
          <a:p>
            <a:pPr marL="214313" indent="-214313" defTabSz="685800">
              <a:buFontTx/>
              <a:buChar char="-"/>
            </a:pPr>
            <a:r>
              <a:rPr lang="hu-HU" sz="1350" dirty="0">
                <a:solidFill>
                  <a:prstClr val="black"/>
                </a:solidFill>
                <a:cs typeface="Times New Roman" panose="02020603050405020304" pitchFamily="18" charset="0"/>
              </a:rPr>
              <a:t>Folyamatos adatrögzítés</a:t>
            </a:r>
          </a:p>
        </p:txBody>
      </p:sp>
      <p:pic>
        <p:nvPicPr>
          <p:cNvPr id="3" name="Ábra 2" descr="Teherautó körvonalas">
            <a:extLst>
              <a:ext uri="{FF2B5EF4-FFF2-40B4-BE49-F238E27FC236}">
                <a16:creationId xmlns:a16="http://schemas.microsoft.com/office/drawing/2014/main" id="{D9CEE267-9756-4F26-9C6E-03BFBC44C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195112" y="708872"/>
            <a:ext cx="2778920" cy="2778920"/>
          </a:xfrm>
          <a:prstGeom prst="rect">
            <a:avLst/>
          </a:prstGeom>
        </p:spPr>
      </p:pic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D557C9F2-026A-4FC9-B5DA-A655824A5303}"/>
              </a:ext>
            </a:extLst>
          </p:cNvPr>
          <p:cNvCxnSpPr/>
          <p:nvPr/>
        </p:nvCxnSpPr>
        <p:spPr>
          <a:xfrm>
            <a:off x="5449166" y="2635612"/>
            <a:ext cx="0" cy="1343025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Egyenes összekötő 28">
            <a:extLst>
              <a:ext uri="{FF2B5EF4-FFF2-40B4-BE49-F238E27FC236}">
                <a16:creationId xmlns:a16="http://schemas.microsoft.com/office/drawing/2014/main" id="{DA121026-23AF-4F96-924F-9FE3B75D5092}"/>
              </a:ext>
            </a:extLst>
          </p:cNvPr>
          <p:cNvCxnSpPr>
            <a:cxnSpLocks/>
          </p:cNvCxnSpPr>
          <p:nvPr/>
        </p:nvCxnSpPr>
        <p:spPr>
          <a:xfrm>
            <a:off x="5449166" y="2595347"/>
            <a:ext cx="0" cy="45356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Egyenes összekötő 29">
            <a:extLst>
              <a:ext uri="{FF2B5EF4-FFF2-40B4-BE49-F238E27FC236}">
                <a16:creationId xmlns:a16="http://schemas.microsoft.com/office/drawing/2014/main" id="{7A2A19C6-B476-40CB-8C5A-450FCD12E675}"/>
              </a:ext>
            </a:extLst>
          </p:cNvPr>
          <p:cNvCxnSpPr>
            <a:cxnSpLocks/>
          </p:cNvCxnSpPr>
          <p:nvPr/>
        </p:nvCxnSpPr>
        <p:spPr>
          <a:xfrm>
            <a:off x="5449166" y="2597728"/>
            <a:ext cx="1" cy="671513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2" name="Kép 31">
            <a:extLst>
              <a:ext uri="{FF2B5EF4-FFF2-40B4-BE49-F238E27FC236}">
                <a16:creationId xmlns:a16="http://schemas.microsoft.com/office/drawing/2014/main" id="{DBDD36E3-69EB-4170-8D67-75E8F6784EE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27" y="3963240"/>
            <a:ext cx="1054178" cy="1463086"/>
          </a:xfrm>
          <a:prstGeom prst="rect">
            <a:avLst/>
          </a:prstGeom>
        </p:spPr>
      </p:pic>
      <p:pic>
        <p:nvPicPr>
          <p:cNvPr id="33" name="Kép 32">
            <a:extLst>
              <a:ext uri="{FF2B5EF4-FFF2-40B4-BE49-F238E27FC236}">
                <a16:creationId xmlns:a16="http://schemas.microsoft.com/office/drawing/2014/main" id="{2C00BD61-DD5E-44FE-A7C1-498C8E208E1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741" y="1472908"/>
            <a:ext cx="1530668" cy="998220"/>
          </a:xfrm>
          <a:prstGeom prst="rect">
            <a:avLst/>
          </a:prstGeom>
        </p:spPr>
      </p:pic>
      <p:sp>
        <p:nvSpPr>
          <p:cNvPr id="35" name="Szabadkézi sokszög: alakzat 34">
            <a:extLst>
              <a:ext uri="{FF2B5EF4-FFF2-40B4-BE49-F238E27FC236}">
                <a16:creationId xmlns:a16="http://schemas.microsoft.com/office/drawing/2014/main" id="{32FDD75F-3C28-486A-8DBA-7E9F7B2B2A03}"/>
              </a:ext>
            </a:extLst>
          </p:cNvPr>
          <p:cNvSpPr/>
          <p:nvPr/>
        </p:nvSpPr>
        <p:spPr>
          <a:xfrm>
            <a:off x="4021282" y="2763466"/>
            <a:ext cx="5076825" cy="143996"/>
          </a:xfrm>
          <a:custGeom>
            <a:avLst/>
            <a:gdLst>
              <a:gd name="connsiteX0" fmla="*/ 0 w 6769100"/>
              <a:gd name="connsiteY0" fmla="*/ 191995 h 191995"/>
              <a:gd name="connsiteX1" fmla="*/ 292100 w 6769100"/>
              <a:gd name="connsiteY1" fmla="*/ 166595 h 191995"/>
              <a:gd name="connsiteX2" fmla="*/ 419100 w 6769100"/>
              <a:gd name="connsiteY2" fmla="*/ 141195 h 191995"/>
              <a:gd name="connsiteX3" fmla="*/ 558800 w 6769100"/>
              <a:gd name="connsiteY3" fmla="*/ 115795 h 191995"/>
              <a:gd name="connsiteX4" fmla="*/ 3352800 w 6769100"/>
              <a:gd name="connsiteY4" fmla="*/ 128495 h 191995"/>
              <a:gd name="connsiteX5" fmla="*/ 3492500 w 6769100"/>
              <a:gd name="connsiteY5" fmla="*/ 166595 h 191995"/>
              <a:gd name="connsiteX6" fmla="*/ 3606800 w 6769100"/>
              <a:gd name="connsiteY6" fmla="*/ 179295 h 191995"/>
              <a:gd name="connsiteX7" fmla="*/ 3860800 w 6769100"/>
              <a:gd name="connsiteY7" fmla="*/ 166595 h 191995"/>
              <a:gd name="connsiteX8" fmla="*/ 3898900 w 6769100"/>
              <a:gd name="connsiteY8" fmla="*/ 141195 h 191995"/>
              <a:gd name="connsiteX9" fmla="*/ 4025900 w 6769100"/>
              <a:gd name="connsiteY9" fmla="*/ 115795 h 191995"/>
              <a:gd name="connsiteX10" fmla="*/ 4178300 w 6769100"/>
              <a:gd name="connsiteY10" fmla="*/ 64995 h 191995"/>
              <a:gd name="connsiteX11" fmla="*/ 6121400 w 6769100"/>
              <a:gd name="connsiteY11" fmla="*/ 52295 h 191995"/>
              <a:gd name="connsiteX12" fmla="*/ 6235700 w 6769100"/>
              <a:gd name="connsiteY12" fmla="*/ 26895 h 191995"/>
              <a:gd name="connsiteX13" fmla="*/ 6375400 w 6769100"/>
              <a:gd name="connsiteY13" fmla="*/ 1495 h 191995"/>
              <a:gd name="connsiteX14" fmla="*/ 6769100 w 6769100"/>
              <a:gd name="connsiteY14" fmla="*/ 1495 h 191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769100" h="191995">
                <a:moveTo>
                  <a:pt x="0" y="191995"/>
                </a:moveTo>
                <a:cubicBezTo>
                  <a:pt x="97367" y="183528"/>
                  <a:pt x="199381" y="197501"/>
                  <a:pt x="292100" y="166595"/>
                </a:cubicBezTo>
                <a:cubicBezTo>
                  <a:pt x="365124" y="142254"/>
                  <a:pt x="302354" y="160653"/>
                  <a:pt x="419100" y="141195"/>
                </a:cubicBezTo>
                <a:cubicBezTo>
                  <a:pt x="465786" y="133414"/>
                  <a:pt x="512233" y="124262"/>
                  <a:pt x="558800" y="115795"/>
                </a:cubicBezTo>
                <a:lnTo>
                  <a:pt x="3352800" y="128495"/>
                </a:lnTo>
                <a:cubicBezTo>
                  <a:pt x="3407180" y="128978"/>
                  <a:pt x="3439698" y="156035"/>
                  <a:pt x="3492500" y="166595"/>
                </a:cubicBezTo>
                <a:cubicBezTo>
                  <a:pt x="3530090" y="174113"/>
                  <a:pt x="3568700" y="175062"/>
                  <a:pt x="3606800" y="179295"/>
                </a:cubicBezTo>
                <a:cubicBezTo>
                  <a:pt x="3691467" y="175062"/>
                  <a:pt x="3776740" y="177559"/>
                  <a:pt x="3860800" y="166595"/>
                </a:cubicBezTo>
                <a:cubicBezTo>
                  <a:pt x="3875935" y="164621"/>
                  <a:pt x="3884311" y="145684"/>
                  <a:pt x="3898900" y="141195"/>
                </a:cubicBezTo>
                <a:cubicBezTo>
                  <a:pt x="3940163" y="128499"/>
                  <a:pt x="3984186" y="126919"/>
                  <a:pt x="4025900" y="115795"/>
                </a:cubicBezTo>
                <a:cubicBezTo>
                  <a:pt x="4079283" y="101560"/>
                  <a:pt x="4119841" y="66091"/>
                  <a:pt x="4178300" y="64995"/>
                </a:cubicBezTo>
                <a:cubicBezTo>
                  <a:pt x="4825900" y="52852"/>
                  <a:pt x="5473700" y="56528"/>
                  <a:pt x="6121400" y="52295"/>
                </a:cubicBezTo>
                <a:cubicBezTo>
                  <a:pt x="6165048" y="43565"/>
                  <a:pt x="6193851" y="38852"/>
                  <a:pt x="6235700" y="26895"/>
                </a:cubicBezTo>
                <a:cubicBezTo>
                  <a:pt x="6301868" y="7990"/>
                  <a:pt x="6271506" y="4159"/>
                  <a:pt x="6375400" y="1495"/>
                </a:cubicBezTo>
                <a:cubicBezTo>
                  <a:pt x="6506590" y="-1869"/>
                  <a:pt x="6637867" y="1495"/>
                  <a:pt x="6769100" y="1495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hu-H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Szövegdoboz 38">
            <a:extLst>
              <a:ext uri="{FF2B5EF4-FFF2-40B4-BE49-F238E27FC236}">
                <a16:creationId xmlns:a16="http://schemas.microsoft.com/office/drawing/2014/main" id="{54FA7D96-2F6F-4229-BA92-3541B2563768}"/>
              </a:ext>
            </a:extLst>
          </p:cNvPr>
          <p:cNvSpPr txBox="1"/>
          <p:nvPr/>
        </p:nvSpPr>
        <p:spPr>
          <a:xfrm>
            <a:off x="6383215" y="4025676"/>
            <a:ext cx="213213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hu-HU" sz="1350" dirty="0">
                <a:solidFill>
                  <a:prstClr val="black"/>
                </a:solidFill>
              </a:rPr>
              <a:t>klórozott alifás </a:t>
            </a:r>
          </a:p>
          <a:p>
            <a:pPr algn="ctr" defTabSz="685800"/>
            <a:r>
              <a:rPr lang="hu-HU" sz="1350" dirty="0">
                <a:solidFill>
                  <a:prstClr val="black"/>
                </a:solidFill>
              </a:rPr>
              <a:t>szénhidrogénekkel</a:t>
            </a:r>
          </a:p>
          <a:p>
            <a:pPr algn="ctr" defTabSz="685800"/>
            <a:r>
              <a:rPr lang="hu-HU" sz="1350" dirty="0">
                <a:solidFill>
                  <a:prstClr val="black"/>
                </a:solidFill>
              </a:rPr>
              <a:t>szennyezett rétegek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4F1C7757-7FF9-4DA7-8EA5-A3D304F2B9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1362" y="3167451"/>
            <a:ext cx="1850649" cy="1303224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FEF78B9F-A291-4D8B-AA7C-28165A3734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553" y="3953427"/>
            <a:ext cx="2048319" cy="1463085"/>
          </a:xfrm>
          <a:prstGeom prst="rect">
            <a:avLst/>
          </a:prstGeom>
        </p:spPr>
      </p:pic>
      <p:sp>
        <p:nvSpPr>
          <p:cNvPr id="17" name="Cím 2"/>
          <p:cNvSpPr>
            <a:spLocks noGrp="1"/>
          </p:cNvSpPr>
          <p:nvPr>
            <p:ph type="title"/>
          </p:nvPr>
        </p:nvSpPr>
        <p:spPr>
          <a:xfrm>
            <a:off x="447995" y="44624"/>
            <a:ext cx="8067355" cy="936104"/>
          </a:xfrm>
        </p:spPr>
        <p:txBody>
          <a:bodyPr>
            <a:normAutofit fontScale="90000"/>
          </a:bodyPr>
          <a:lstStyle/>
          <a:p>
            <a:pPr defTabSz="685800">
              <a:lnSpc>
                <a:spcPct val="100000"/>
              </a:lnSpc>
            </a:pPr>
            <a:r>
              <a:rPr lang="hu-HU" sz="2400" cap="small" dirty="0">
                <a:cs typeface="Times New Roman" panose="02020603050405020304" pitchFamily="18" charset="0"/>
              </a:rPr>
              <a:t>Beavatkozás mélységének pontosabb meghatározásához alkalmazott új feltárási módszer: MIP vizsgálat</a:t>
            </a:r>
          </a:p>
        </p:txBody>
      </p:sp>
    </p:spTree>
    <p:extLst>
      <p:ext uri="{BB962C8B-B14F-4D97-AF65-F5344CB8AC3E}">
        <p14:creationId xmlns:p14="http://schemas.microsoft.com/office/powerpoint/2010/main" val="363832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48000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685800">
              <a:lnSpc>
                <a:spcPct val="100000"/>
              </a:lnSpc>
            </a:pPr>
            <a:r>
              <a:rPr lang="hu-HU" sz="2400" cap="small" dirty="0">
                <a:latin typeface="+mj-lt"/>
                <a:cs typeface="Times New Roman" panose="02020603050405020304" pitchFamily="18" charset="0"/>
              </a:rPr>
              <a:t>MIP </a:t>
            </a:r>
            <a:r>
              <a:rPr lang="hu-HU" sz="2400" cap="small" dirty="0" err="1">
                <a:latin typeface="+mj-lt"/>
                <a:cs typeface="Times New Roman" panose="02020603050405020304" pitchFamily="18" charset="0"/>
              </a:rPr>
              <a:t>regisztrátum</a:t>
            </a:r>
            <a:r>
              <a:rPr lang="hu-HU" sz="2400" cap="small" dirty="0">
                <a:latin typeface="+mj-lt"/>
                <a:cs typeface="Times New Roman" panose="02020603050405020304" pitchFamily="18" charset="0"/>
              </a:rPr>
              <a:t> (log)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r>
              <a:rPr lang="hu-HU" b="1" dirty="0">
                <a:solidFill>
                  <a:prstClr val="white"/>
                </a:solidFill>
                <a:latin typeface="Calibri" panose="020F0502020204030204"/>
              </a:rPr>
              <a:t>2020. 08. 07.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hu-HU" b="1" dirty="0">
                <a:solidFill>
                  <a:prstClr val="white"/>
                </a:solidFill>
                <a:latin typeface="Calibri" panose="020F0502020204030204"/>
              </a:rPr>
              <a:t>Békés Drén Kft. Szekszárd Lőtéri vízbázis kármentesítése 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189208" y="1653889"/>
            <a:ext cx="300024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hu-HU" sz="1000" u="sng" dirty="0">
                <a:solidFill>
                  <a:prstClr val="black"/>
                </a:solidFill>
                <a:cs typeface="Times New Roman" panose="02020603050405020304" pitchFamily="18" charset="0"/>
              </a:rPr>
              <a:t>Detektálás:</a:t>
            </a:r>
            <a:endParaRPr lang="hu-HU" sz="10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257175" indent="-257175" defTabSz="685800">
              <a:buFont typeface="+mj-lt"/>
              <a:buAutoNum type="arabicPeriod"/>
            </a:pPr>
            <a:r>
              <a:rPr lang="hu-HU" sz="1000" dirty="0">
                <a:solidFill>
                  <a:prstClr val="black"/>
                </a:solidFill>
                <a:cs typeface="Times New Roman" panose="02020603050405020304" pitchFamily="18" charset="0"/>
              </a:rPr>
              <a:t>DELCD (szárazelektródás vezetőképesség detektor): </a:t>
            </a:r>
            <a:r>
              <a:rPr lang="hu-HU" sz="1000" b="1" dirty="0">
                <a:solidFill>
                  <a:prstClr val="black"/>
                </a:solidFill>
                <a:cs typeface="Times New Roman" panose="02020603050405020304" pitchFamily="18" charset="0"/>
              </a:rPr>
              <a:t>halogénekre szelektív </a:t>
            </a:r>
            <a:r>
              <a:rPr lang="hu-HU" sz="1000" dirty="0">
                <a:solidFill>
                  <a:prstClr val="black"/>
                </a:solidFill>
                <a:cs typeface="Times New Roman" panose="02020603050405020304" pitchFamily="18" charset="0"/>
              </a:rPr>
              <a:t>(pl: Cl</a:t>
            </a:r>
            <a:r>
              <a:rPr lang="hu-HU" sz="1000" baseline="30000" dirty="0">
                <a:solidFill>
                  <a:prstClr val="black"/>
                </a:solidFill>
                <a:cs typeface="Times New Roman" panose="02020603050405020304" pitchFamily="18" charset="0"/>
              </a:rPr>
              <a:t>-</a:t>
            </a:r>
            <a:r>
              <a:rPr lang="hu-HU" sz="1000" dirty="0">
                <a:solidFill>
                  <a:prstClr val="black"/>
                </a:solidFill>
                <a:cs typeface="Times New Roman" panose="02020603050405020304" pitchFamily="18" charset="0"/>
              </a:rPr>
              <a:t>,</a:t>
            </a:r>
            <a:r>
              <a:rPr lang="hu-HU" sz="1000" dirty="0" err="1">
                <a:solidFill>
                  <a:prstClr val="black"/>
                </a:solidFill>
                <a:cs typeface="Times New Roman" panose="02020603050405020304" pitchFamily="18" charset="0"/>
              </a:rPr>
              <a:t>Br</a:t>
            </a:r>
            <a:r>
              <a:rPr lang="hu-HU" sz="1000" baseline="30000" dirty="0">
                <a:solidFill>
                  <a:prstClr val="black"/>
                </a:solidFill>
                <a:cs typeface="Times New Roman" panose="02020603050405020304" pitchFamily="18" charset="0"/>
              </a:rPr>
              <a:t>-</a:t>
            </a:r>
            <a:r>
              <a:rPr lang="hu-HU" sz="1000" dirty="0">
                <a:solidFill>
                  <a:prstClr val="black"/>
                </a:solidFill>
                <a:cs typeface="Times New Roman" panose="02020603050405020304" pitchFamily="18" charset="0"/>
              </a:rPr>
              <a:t>,F</a:t>
            </a:r>
            <a:r>
              <a:rPr lang="hu-HU" sz="1000" baseline="30000" dirty="0">
                <a:solidFill>
                  <a:prstClr val="black"/>
                </a:solidFill>
                <a:cs typeface="Times New Roman" panose="02020603050405020304" pitchFamily="18" charset="0"/>
              </a:rPr>
              <a:t>-</a:t>
            </a:r>
            <a:r>
              <a:rPr lang="hu-HU" sz="1000" dirty="0">
                <a:solidFill>
                  <a:prstClr val="black"/>
                </a:solidFill>
                <a:cs typeface="Times New Roman" panose="02020603050405020304" pitchFamily="18" charset="0"/>
              </a:rPr>
              <a:t>)</a:t>
            </a:r>
          </a:p>
          <a:p>
            <a:pPr marL="257175" indent="-257175" defTabSz="685800">
              <a:buFont typeface="+mj-lt"/>
              <a:buAutoNum type="arabicPeriod"/>
            </a:pPr>
            <a:r>
              <a:rPr lang="hu-HU" sz="1000" dirty="0">
                <a:solidFill>
                  <a:prstClr val="black"/>
                </a:solidFill>
                <a:cs typeface="Times New Roman" panose="02020603050405020304" pitchFamily="18" charset="0"/>
              </a:rPr>
              <a:t>PID (fotonionizációs detektor): alacsony ionizációs energiával (pl: UV fény) gerjeszthető </a:t>
            </a:r>
            <a:r>
              <a:rPr lang="hu-HU" sz="1000" b="1" dirty="0">
                <a:solidFill>
                  <a:prstClr val="black"/>
                </a:solidFill>
                <a:cs typeface="Times New Roman" panose="02020603050405020304" pitchFamily="18" charset="0"/>
              </a:rPr>
              <a:t>szénhidrogének</a:t>
            </a:r>
            <a:r>
              <a:rPr lang="hu-HU" sz="10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hu-HU" sz="1000" b="1" dirty="0">
                <a:solidFill>
                  <a:prstClr val="black"/>
                </a:solidFill>
                <a:cs typeface="Times New Roman" panose="02020603050405020304" pitchFamily="18" charset="0"/>
              </a:rPr>
              <a:t>kimutatására szelektív</a:t>
            </a:r>
          </a:p>
          <a:p>
            <a:pPr marL="257175" indent="-257175" defTabSz="685800">
              <a:buFont typeface="+mj-lt"/>
              <a:buAutoNum type="arabicPeriod"/>
            </a:pPr>
            <a:r>
              <a:rPr lang="hu-HU" sz="1000" dirty="0">
                <a:solidFill>
                  <a:prstClr val="black"/>
                </a:solidFill>
                <a:cs typeface="Times New Roman" panose="02020603050405020304" pitchFamily="18" charset="0"/>
              </a:rPr>
              <a:t>FID (lángionizációs detektor): molekulán belüli </a:t>
            </a:r>
            <a:r>
              <a:rPr lang="hu-HU" sz="1000" b="1" dirty="0">
                <a:solidFill>
                  <a:prstClr val="black"/>
                </a:solidFill>
                <a:cs typeface="Times New Roman" panose="02020603050405020304" pitchFamily="18" charset="0"/>
              </a:rPr>
              <a:t>C-H kötések </a:t>
            </a:r>
            <a:r>
              <a:rPr lang="hu-HU" sz="1000" dirty="0">
                <a:solidFill>
                  <a:prstClr val="black"/>
                </a:solidFill>
                <a:cs typeface="Times New Roman" panose="02020603050405020304" pitchFamily="18" charset="0"/>
              </a:rPr>
              <a:t>kimutatására </a:t>
            </a:r>
            <a:r>
              <a:rPr lang="hu-HU" sz="1000" b="1" dirty="0">
                <a:solidFill>
                  <a:prstClr val="black"/>
                </a:solidFill>
                <a:cs typeface="Times New Roman" panose="02020603050405020304" pitchFamily="18" charset="0"/>
              </a:rPr>
              <a:t>szelektív </a:t>
            </a:r>
            <a:r>
              <a:rPr lang="hu-HU" sz="1000" dirty="0">
                <a:solidFill>
                  <a:prstClr val="black"/>
                </a:solidFill>
                <a:cs typeface="Times New Roman" panose="02020603050405020304" pitchFamily="18" charset="0"/>
              </a:rPr>
              <a:t>(pl: CH</a:t>
            </a:r>
            <a:r>
              <a:rPr lang="hu-HU" sz="1000" baseline="-25000" dirty="0">
                <a:solidFill>
                  <a:prstClr val="black"/>
                </a:solidFill>
                <a:cs typeface="Times New Roman" panose="02020603050405020304" pitchFamily="18" charset="0"/>
              </a:rPr>
              <a:t>4</a:t>
            </a:r>
            <a:r>
              <a:rPr lang="hu-HU" sz="1000" dirty="0">
                <a:solidFill>
                  <a:prstClr val="black"/>
                </a:solidFill>
                <a:cs typeface="Times New Roman" panose="02020603050405020304" pitchFamily="18" charset="0"/>
              </a:rPr>
              <a:t>)</a:t>
            </a:r>
          </a:p>
          <a:p>
            <a:pPr marL="214313" indent="-214313" defTabSz="685800">
              <a:buFontTx/>
              <a:buChar char="-"/>
            </a:pPr>
            <a:r>
              <a:rPr lang="hu-HU" sz="1000" b="1" dirty="0">
                <a:solidFill>
                  <a:srgbClr val="C00000"/>
                </a:solidFill>
                <a:cs typeface="Times New Roman" panose="02020603050405020304" pitchFamily="18" charset="0"/>
              </a:rPr>
              <a:t>Egyértelmű CAH szennyezés, ha mindhárom detektor egyszerre tér ki</a:t>
            </a:r>
          </a:p>
          <a:p>
            <a:pPr marL="214313" indent="-214313" defTabSz="685800">
              <a:buFontTx/>
              <a:buChar char="-"/>
            </a:pPr>
            <a:r>
              <a:rPr lang="hu-HU" sz="1000" dirty="0">
                <a:solidFill>
                  <a:prstClr val="black"/>
                </a:solidFill>
                <a:cs typeface="Times New Roman" panose="02020603050405020304" pitchFamily="18" charset="0"/>
              </a:rPr>
              <a:t>CPT regisztrátummal együtt készül, ezért a földtani felépítés is megismerhető!</a:t>
            </a:r>
          </a:p>
        </p:txBody>
      </p:sp>
      <p:grpSp>
        <p:nvGrpSpPr>
          <p:cNvPr id="22" name="Csoportba foglalás 21">
            <a:extLst>
              <a:ext uri="{FF2B5EF4-FFF2-40B4-BE49-F238E27FC236}">
                <a16:creationId xmlns:a16="http://schemas.microsoft.com/office/drawing/2014/main" id="{3EE8D684-A5DC-4B79-A7CF-E56D8D02B95D}"/>
              </a:ext>
            </a:extLst>
          </p:cNvPr>
          <p:cNvGrpSpPr/>
          <p:nvPr/>
        </p:nvGrpSpPr>
        <p:grpSpPr>
          <a:xfrm>
            <a:off x="3304807" y="2097666"/>
            <a:ext cx="5708411" cy="3913760"/>
            <a:chOff x="2464128" y="819827"/>
            <a:chExt cx="7611215" cy="5218346"/>
          </a:xfrm>
        </p:grpSpPr>
        <p:pic>
          <p:nvPicPr>
            <p:cNvPr id="24" name="Kép 23">
              <a:extLst>
                <a:ext uri="{FF2B5EF4-FFF2-40B4-BE49-F238E27FC236}">
                  <a16:creationId xmlns:a16="http://schemas.microsoft.com/office/drawing/2014/main" id="{786D101B-E9AD-44FB-9F0B-A93628A32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64128" y="819827"/>
              <a:ext cx="7611215" cy="5218346"/>
            </a:xfrm>
            <a:prstGeom prst="rect">
              <a:avLst/>
            </a:prstGeom>
          </p:spPr>
        </p:pic>
        <p:cxnSp>
          <p:nvCxnSpPr>
            <p:cNvPr id="25" name="Egyenes összekötő 24">
              <a:extLst>
                <a:ext uri="{FF2B5EF4-FFF2-40B4-BE49-F238E27FC236}">
                  <a16:creationId xmlns:a16="http://schemas.microsoft.com/office/drawing/2014/main" id="{FC36BB2F-3EE0-461F-9EBD-0BB07AB58CA4}"/>
                </a:ext>
              </a:extLst>
            </p:cNvPr>
            <p:cNvCxnSpPr/>
            <p:nvPr/>
          </p:nvCxnSpPr>
          <p:spPr>
            <a:xfrm>
              <a:off x="2815590" y="2179320"/>
              <a:ext cx="6769100" cy="0"/>
            </a:xfrm>
            <a:prstGeom prst="line">
              <a:avLst/>
            </a:prstGeom>
            <a:ln>
              <a:solidFill>
                <a:srgbClr val="FF00FF">
                  <a:alpha val="49804"/>
                </a:srgb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Egyenes összekötő 25">
              <a:extLst>
                <a:ext uri="{FF2B5EF4-FFF2-40B4-BE49-F238E27FC236}">
                  <a16:creationId xmlns:a16="http://schemas.microsoft.com/office/drawing/2014/main" id="{B4272F83-F448-4B9D-B6AF-38F18A6118EB}"/>
                </a:ext>
              </a:extLst>
            </p:cNvPr>
            <p:cNvCxnSpPr/>
            <p:nvPr/>
          </p:nvCxnSpPr>
          <p:spPr>
            <a:xfrm>
              <a:off x="2876550" y="4826000"/>
              <a:ext cx="6769100" cy="0"/>
            </a:xfrm>
            <a:prstGeom prst="line">
              <a:avLst/>
            </a:prstGeom>
            <a:ln>
              <a:solidFill>
                <a:srgbClr val="FF00FF">
                  <a:alpha val="49804"/>
                </a:srgb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7" name="Téglalap 26">
              <a:extLst>
                <a:ext uri="{FF2B5EF4-FFF2-40B4-BE49-F238E27FC236}">
                  <a16:creationId xmlns:a16="http://schemas.microsoft.com/office/drawing/2014/main" id="{62E5DBC4-647A-4020-B7C4-43FCC1F6B3BB}"/>
                </a:ext>
              </a:extLst>
            </p:cNvPr>
            <p:cNvSpPr/>
            <p:nvPr/>
          </p:nvSpPr>
          <p:spPr>
            <a:xfrm rot="16200000">
              <a:off x="2572389" y="3391534"/>
              <a:ext cx="2646676" cy="222248"/>
            </a:xfrm>
            <a:prstGeom prst="rect">
              <a:avLst/>
            </a:prstGeom>
            <a:solidFill>
              <a:srgbClr val="FF00FF">
                <a:alpha val="50000"/>
              </a:srgbClr>
            </a:solidFill>
            <a:ln>
              <a:solidFill>
                <a:srgbClr val="FF00FF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hu-HU" sz="900" dirty="0">
                  <a:solidFill>
                    <a:prstClr val="black"/>
                  </a:solidFill>
                  <a:latin typeface="Calibri" panose="020F0502020204030204"/>
                </a:rPr>
                <a:t>Szennyezett rétegek</a:t>
              </a:r>
            </a:p>
          </p:txBody>
        </p:sp>
      </p:grpSp>
      <p:pic>
        <p:nvPicPr>
          <p:cNvPr id="28" name="Kép 27">
            <a:extLst>
              <a:ext uri="{FF2B5EF4-FFF2-40B4-BE49-F238E27FC236}">
                <a16:creationId xmlns:a16="http://schemas.microsoft.com/office/drawing/2014/main" id="{762A0620-C7CA-48AB-AD0A-D9A184B1B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63" y="4054546"/>
            <a:ext cx="2883986" cy="1964380"/>
          </a:xfrm>
          <a:prstGeom prst="rect">
            <a:avLst/>
          </a:prstGeom>
        </p:spPr>
      </p:pic>
      <p:sp>
        <p:nvSpPr>
          <p:cNvPr id="2" name="Folyamatábra: Bekötés 1">
            <a:extLst>
              <a:ext uri="{FF2B5EF4-FFF2-40B4-BE49-F238E27FC236}">
                <a16:creationId xmlns:a16="http://schemas.microsoft.com/office/drawing/2014/main" id="{608D6DFA-A291-4630-94C0-966F44FAB9D1}"/>
              </a:ext>
            </a:extLst>
          </p:cNvPr>
          <p:cNvSpPr/>
          <p:nvPr/>
        </p:nvSpPr>
        <p:spPr>
          <a:xfrm>
            <a:off x="5604104" y="2426819"/>
            <a:ext cx="191729" cy="19172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hu-HU" sz="1350" dirty="0"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14" name="Folyamatábra: Bekötés 13">
            <a:extLst>
              <a:ext uri="{FF2B5EF4-FFF2-40B4-BE49-F238E27FC236}">
                <a16:creationId xmlns:a16="http://schemas.microsoft.com/office/drawing/2014/main" id="{5DCCADF8-F008-404F-B2FD-BDD4A15E7EDD}"/>
              </a:ext>
            </a:extLst>
          </p:cNvPr>
          <p:cNvSpPr/>
          <p:nvPr/>
        </p:nvSpPr>
        <p:spPr>
          <a:xfrm>
            <a:off x="6599620" y="2423250"/>
            <a:ext cx="191729" cy="19172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hu-HU" sz="1350" dirty="0"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5" name="Folyamatábra: Bekötés 14">
            <a:extLst>
              <a:ext uri="{FF2B5EF4-FFF2-40B4-BE49-F238E27FC236}">
                <a16:creationId xmlns:a16="http://schemas.microsoft.com/office/drawing/2014/main" id="{1F5342E8-F108-4858-88E2-02F223E2D0FB}"/>
              </a:ext>
            </a:extLst>
          </p:cNvPr>
          <p:cNvSpPr/>
          <p:nvPr/>
        </p:nvSpPr>
        <p:spPr>
          <a:xfrm>
            <a:off x="7786865" y="2423250"/>
            <a:ext cx="191729" cy="19172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hu-HU" sz="1350" dirty="0"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cxnSp>
        <p:nvCxnSpPr>
          <p:cNvPr id="19" name="Egyenes összekötő nyíllal 18">
            <a:extLst>
              <a:ext uri="{FF2B5EF4-FFF2-40B4-BE49-F238E27FC236}">
                <a16:creationId xmlns:a16="http://schemas.microsoft.com/office/drawing/2014/main" id="{DDD449B1-25D4-4C4F-A08B-9AF3A172F900}"/>
              </a:ext>
            </a:extLst>
          </p:cNvPr>
          <p:cNvCxnSpPr>
            <a:cxnSpLocks/>
          </p:cNvCxnSpPr>
          <p:nvPr/>
        </p:nvCxnSpPr>
        <p:spPr>
          <a:xfrm>
            <a:off x="6852187" y="3420163"/>
            <a:ext cx="1032386" cy="0"/>
          </a:xfrm>
          <a:prstGeom prst="straightConnector1">
            <a:avLst/>
          </a:prstGeom>
          <a:ln w="28575">
            <a:solidFill>
              <a:srgbClr val="5B9BD5">
                <a:alpha val="7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>
            <a:extLst>
              <a:ext uri="{FF2B5EF4-FFF2-40B4-BE49-F238E27FC236}">
                <a16:creationId xmlns:a16="http://schemas.microsoft.com/office/drawing/2014/main" id="{455A06E5-A9A9-4E71-B2DB-36FC3CBC32E0}"/>
              </a:ext>
            </a:extLst>
          </p:cNvPr>
          <p:cNvCxnSpPr>
            <a:cxnSpLocks/>
          </p:cNvCxnSpPr>
          <p:nvPr/>
        </p:nvCxnSpPr>
        <p:spPr>
          <a:xfrm>
            <a:off x="6122534" y="3421249"/>
            <a:ext cx="652782" cy="1086"/>
          </a:xfrm>
          <a:prstGeom prst="straightConnector1">
            <a:avLst/>
          </a:prstGeom>
          <a:ln w="28575">
            <a:solidFill>
              <a:srgbClr val="5B9BD5">
                <a:alpha val="7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nyíllal 28">
            <a:extLst>
              <a:ext uri="{FF2B5EF4-FFF2-40B4-BE49-F238E27FC236}">
                <a16:creationId xmlns:a16="http://schemas.microsoft.com/office/drawing/2014/main" id="{0FEA82F7-5F78-4F83-BF7C-37AFDE457FD0}"/>
              </a:ext>
            </a:extLst>
          </p:cNvPr>
          <p:cNvCxnSpPr>
            <a:cxnSpLocks/>
          </p:cNvCxnSpPr>
          <p:nvPr/>
        </p:nvCxnSpPr>
        <p:spPr>
          <a:xfrm flipV="1">
            <a:off x="2537065" y="3776788"/>
            <a:ext cx="2078897" cy="157724"/>
          </a:xfrm>
          <a:prstGeom prst="straightConnector1">
            <a:avLst/>
          </a:prstGeom>
          <a:ln w="28575">
            <a:solidFill>
              <a:srgbClr val="BF9000">
                <a:alpha val="74902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nyíllal 29">
            <a:extLst>
              <a:ext uri="{FF2B5EF4-FFF2-40B4-BE49-F238E27FC236}">
                <a16:creationId xmlns:a16="http://schemas.microsoft.com/office/drawing/2014/main" id="{C5BCE64C-64AE-4A86-8ECA-1E86FC9AF505}"/>
              </a:ext>
            </a:extLst>
          </p:cNvPr>
          <p:cNvCxnSpPr>
            <a:cxnSpLocks/>
          </p:cNvCxnSpPr>
          <p:nvPr/>
        </p:nvCxnSpPr>
        <p:spPr>
          <a:xfrm>
            <a:off x="2537066" y="3943545"/>
            <a:ext cx="1223490" cy="25581"/>
          </a:xfrm>
          <a:prstGeom prst="straightConnector1">
            <a:avLst/>
          </a:prstGeom>
          <a:ln w="28575">
            <a:solidFill>
              <a:srgbClr val="BF9000">
                <a:alpha val="74902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églalap 22">
            <a:extLst>
              <a:ext uri="{FF2B5EF4-FFF2-40B4-BE49-F238E27FC236}">
                <a16:creationId xmlns:a16="http://schemas.microsoft.com/office/drawing/2014/main" id="{8BAAC23A-545F-461F-BF66-3D1754F3E19C}"/>
              </a:ext>
            </a:extLst>
          </p:cNvPr>
          <p:cNvSpPr/>
          <p:nvPr/>
        </p:nvSpPr>
        <p:spPr>
          <a:xfrm>
            <a:off x="3607912" y="2482743"/>
            <a:ext cx="961569" cy="191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hu-HU" sz="7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Csúcsellenállás [</a:t>
            </a:r>
            <a:r>
              <a:rPr lang="hu-HU" sz="7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MPa</a:t>
            </a:r>
            <a:r>
              <a:rPr lang="hu-HU" sz="7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</p:txBody>
      </p:sp>
      <p:sp>
        <p:nvSpPr>
          <p:cNvPr id="32" name="Téglalap 31">
            <a:extLst>
              <a:ext uri="{FF2B5EF4-FFF2-40B4-BE49-F238E27FC236}">
                <a16:creationId xmlns:a16="http://schemas.microsoft.com/office/drawing/2014/main" id="{F0AD663C-D71C-46E3-94CF-0639F142401C}"/>
              </a:ext>
            </a:extLst>
          </p:cNvPr>
          <p:cNvSpPr/>
          <p:nvPr/>
        </p:nvSpPr>
        <p:spPr>
          <a:xfrm>
            <a:off x="4398757" y="2470306"/>
            <a:ext cx="1174733" cy="202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hu-HU" sz="7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Súrlódási együttható [%]</a:t>
            </a:r>
          </a:p>
          <a:p>
            <a:pPr algn="ctr" defTabSz="685800"/>
            <a:r>
              <a:rPr lang="hu-HU" sz="7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Vezetőképesség [</a:t>
            </a:r>
            <a:r>
              <a:rPr lang="hu-HU" sz="7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hu-HU" sz="7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/m]</a:t>
            </a:r>
          </a:p>
        </p:txBody>
      </p:sp>
      <p:cxnSp>
        <p:nvCxnSpPr>
          <p:cNvPr id="33" name="Egyenes összekötő nyíllal 32">
            <a:extLst>
              <a:ext uri="{FF2B5EF4-FFF2-40B4-BE49-F238E27FC236}">
                <a16:creationId xmlns:a16="http://schemas.microsoft.com/office/drawing/2014/main" id="{0DEB4BFD-D74F-448F-B99B-7EF91AA62E1C}"/>
              </a:ext>
            </a:extLst>
          </p:cNvPr>
          <p:cNvCxnSpPr>
            <a:cxnSpLocks/>
          </p:cNvCxnSpPr>
          <p:nvPr/>
        </p:nvCxnSpPr>
        <p:spPr>
          <a:xfrm>
            <a:off x="1347267" y="3530204"/>
            <a:ext cx="141093" cy="1863089"/>
          </a:xfrm>
          <a:prstGeom prst="straightConnector1">
            <a:avLst/>
          </a:prstGeom>
          <a:ln w="28575">
            <a:solidFill>
              <a:srgbClr val="5B9BD5">
                <a:alpha val="74902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37">
            <a:extLst>
              <a:ext uri="{FF2B5EF4-FFF2-40B4-BE49-F238E27FC236}">
                <a16:creationId xmlns:a16="http://schemas.microsoft.com/office/drawing/2014/main" id="{62480681-F4F8-40E8-A9C3-2158583DBC7B}"/>
              </a:ext>
            </a:extLst>
          </p:cNvPr>
          <p:cNvCxnSpPr/>
          <p:nvPr/>
        </p:nvCxnSpPr>
        <p:spPr>
          <a:xfrm>
            <a:off x="1197960" y="5273257"/>
            <a:ext cx="1532053" cy="0"/>
          </a:xfrm>
          <a:prstGeom prst="line">
            <a:avLst/>
          </a:prstGeom>
          <a:ln w="28575">
            <a:solidFill>
              <a:srgbClr val="FF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38">
            <a:extLst>
              <a:ext uri="{FF2B5EF4-FFF2-40B4-BE49-F238E27FC236}">
                <a16:creationId xmlns:a16="http://schemas.microsoft.com/office/drawing/2014/main" id="{37A4480A-0540-4B3F-952F-5E4E6A19D590}"/>
              </a:ext>
            </a:extLst>
          </p:cNvPr>
          <p:cNvCxnSpPr/>
          <p:nvPr/>
        </p:nvCxnSpPr>
        <p:spPr>
          <a:xfrm>
            <a:off x="1197959" y="5483421"/>
            <a:ext cx="1532053" cy="0"/>
          </a:xfrm>
          <a:prstGeom prst="line">
            <a:avLst/>
          </a:prstGeom>
          <a:ln w="28575">
            <a:solidFill>
              <a:srgbClr val="FF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églalap 41">
            <a:extLst>
              <a:ext uri="{FF2B5EF4-FFF2-40B4-BE49-F238E27FC236}">
                <a16:creationId xmlns:a16="http://schemas.microsoft.com/office/drawing/2014/main" id="{DA81F7C7-E244-418E-B647-E3B68E694D42}"/>
              </a:ext>
            </a:extLst>
          </p:cNvPr>
          <p:cNvSpPr/>
          <p:nvPr/>
        </p:nvSpPr>
        <p:spPr>
          <a:xfrm>
            <a:off x="4859923" y="3962362"/>
            <a:ext cx="627576" cy="2813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hu-HU" sz="750" dirty="0">
                <a:solidFill>
                  <a:prstClr val="black"/>
                </a:solidFill>
              </a:rPr>
              <a:t>vízvezető</a:t>
            </a:r>
          </a:p>
        </p:txBody>
      </p:sp>
      <p:sp>
        <p:nvSpPr>
          <p:cNvPr id="44" name="Téglalap 43">
            <a:extLst>
              <a:ext uri="{FF2B5EF4-FFF2-40B4-BE49-F238E27FC236}">
                <a16:creationId xmlns:a16="http://schemas.microsoft.com/office/drawing/2014/main" id="{FCC654EE-5296-4106-A0FE-B1EF796BB618}"/>
              </a:ext>
            </a:extLst>
          </p:cNvPr>
          <p:cNvSpPr/>
          <p:nvPr/>
        </p:nvSpPr>
        <p:spPr>
          <a:xfrm>
            <a:off x="4859924" y="3306341"/>
            <a:ext cx="627575" cy="26876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hu-HU" sz="600" dirty="0">
                <a:solidFill>
                  <a:prstClr val="black"/>
                </a:solidFill>
              </a:rPr>
              <a:t>vegyes rétegződés</a:t>
            </a:r>
          </a:p>
        </p:txBody>
      </p:sp>
      <p:sp>
        <p:nvSpPr>
          <p:cNvPr id="43" name="Téglalap 42">
            <a:extLst>
              <a:ext uri="{FF2B5EF4-FFF2-40B4-BE49-F238E27FC236}">
                <a16:creationId xmlns:a16="http://schemas.microsoft.com/office/drawing/2014/main" id="{B4524BD2-1737-4B4C-98A7-6472761F1498}"/>
              </a:ext>
            </a:extLst>
          </p:cNvPr>
          <p:cNvSpPr/>
          <p:nvPr/>
        </p:nvSpPr>
        <p:spPr>
          <a:xfrm>
            <a:off x="4859923" y="4243694"/>
            <a:ext cx="627577" cy="150242"/>
          </a:xfrm>
          <a:prstGeom prst="rect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hu-HU" sz="600" dirty="0">
                <a:solidFill>
                  <a:prstClr val="black"/>
                </a:solidFill>
              </a:rPr>
              <a:t>vízrekesztő</a:t>
            </a:r>
          </a:p>
        </p:txBody>
      </p:sp>
      <p:cxnSp>
        <p:nvCxnSpPr>
          <p:cNvPr id="8" name="Egyenes összekötő nyíllal 7">
            <a:extLst>
              <a:ext uri="{FF2B5EF4-FFF2-40B4-BE49-F238E27FC236}">
                <a16:creationId xmlns:a16="http://schemas.microsoft.com/office/drawing/2014/main" id="{FD167AAF-3259-4A0E-8F08-751FE4961E06}"/>
              </a:ext>
            </a:extLst>
          </p:cNvPr>
          <p:cNvCxnSpPr/>
          <p:nvPr/>
        </p:nvCxnSpPr>
        <p:spPr>
          <a:xfrm flipV="1">
            <a:off x="2841994" y="3422337"/>
            <a:ext cx="3252283" cy="181085"/>
          </a:xfrm>
          <a:prstGeom prst="straightConnector1">
            <a:avLst/>
          </a:prstGeom>
          <a:ln w="28575">
            <a:solidFill>
              <a:srgbClr val="5B9BD5">
                <a:alpha val="74902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églalap 44">
            <a:extLst>
              <a:ext uri="{FF2B5EF4-FFF2-40B4-BE49-F238E27FC236}">
                <a16:creationId xmlns:a16="http://schemas.microsoft.com/office/drawing/2014/main" id="{90596AB1-320F-4E71-BB25-1D2D889BD38E}"/>
              </a:ext>
            </a:extLst>
          </p:cNvPr>
          <p:cNvSpPr/>
          <p:nvPr/>
        </p:nvSpPr>
        <p:spPr>
          <a:xfrm>
            <a:off x="4859923" y="3594805"/>
            <a:ext cx="627576" cy="2173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hu-HU" sz="750" dirty="0">
                <a:solidFill>
                  <a:prstClr val="black"/>
                </a:solidFill>
              </a:rPr>
              <a:t>vízvezető</a:t>
            </a:r>
          </a:p>
        </p:txBody>
      </p:sp>
      <p:sp>
        <p:nvSpPr>
          <p:cNvPr id="46" name="Téglalap 45">
            <a:extLst>
              <a:ext uri="{FF2B5EF4-FFF2-40B4-BE49-F238E27FC236}">
                <a16:creationId xmlns:a16="http://schemas.microsoft.com/office/drawing/2014/main" id="{11888B48-17C5-4777-BB10-73B4934256CE}"/>
              </a:ext>
            </a:extLst>
          </p:cNvPr>
          <p:cNvSpPr/>
          <p:nvPr/>
        </p:nvSpPr>
        <p:spPr>
          <a:xfrm>
            <a:off x="4859924" y="3805911"/>
            <a:ext cx="627576" cy="142025"/>
          </a:xfrm>
          <a:prstGeom prst="rect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hu-HU" sz="600" dirty="0">
                <a:solidFill>
                  <a:prstClr val="black"/>
                </a:solidFill>
              </a:rPr>
              <a:t>vízrekesztő</a:t>
            </a:r>
          </a:p>
        </p:txBody>
      </p:sp>
      <p:sp>
        <p:nvSpPr>
          <p:cNvPr id="47" name="Téglalap 46">
            <a:extLst>
              <a:ext uri="{FF2B5EF4-FFF2-40B4-BE49-F238E27FC236}">
                <a16:creationId xmlns:a16="http://schemas.microsoft.com/office/drawing/2014/main" id="{3A7C10CA-716E-45A0-A1FB-EA0D356C6617}"/>
              </a:ext>
            </a:extLst>
          </p:cNvPr>
          <p:cNvSpPr/>
          <p:nvPr/>
        </p:nvSpPr>
        <p:spPr>
          <a:xfrm>
            <a:off x="4859923" y="4416925"/>
            <a:ext cx="627576" cy="2813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hu-HU" sz="750" dirty="0">
                <a:solidFill>
                  <a:prstClr val="black"/>
                </a:solidFill>
              </a:rPr>
              <a:t>vízvezető</a:t>
            </a:r>
          </a:p>
        </p:txBody>
      </p:sp>
      <p:sp>
        <p:nvSpPr>
          <p:cNvPr id="49" name="Téglalap 48">
            <a:extLst>
              <a:ext uri="{FF2B5EF4-FFF2-40B4-BE49-F238E27FC236}">
                <a16:creationId xmlns:a16="http://schemas.microsoft.com/office/drawing/2014/main" id="{4C3CE5D9-C501-4FBD-B6DB-201CB081C880}"/>
              </a:ext>
            </a:extLst>
          </p:cNvPr>
          <p:cNvSpPr/>
          <p:nvPr/>
        </p:nvSpPr>
        <p:spPr>
          <a:xfrm>
            <a:off x="4859923" y="4705095"/>
            <a:ext cx="627576" cy="160150"/>
          </a:xfrm>
          <a:prstGeom prst="rect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hu-HU" sz="600" dirty="0">
                <a:solidFill>
                  <a:prstClr val="black"/>
                </a:solidFill>
              </a:rPr>
              <a:t>vízrekesztő</a:t>
            </a:r>
          </a:p>
        </p:txBody>
      </p:sp>
      <p:sp>
        <p:nvSpPr>
          <p:cNvPr id="50" name="Téglalap 49">
            <a:extLst>
              <a:ext uri="{FF2B5EF4-FFF2-40B4-BE49-F238E27FC236}">
                <a16:creationId xmlns:a16="http://schemas.microsoft.com/office/drawing/2014/main" id="{884CA94F-2F97-4ABE-9F16-ED58B2D0A8D2}"/>
              </a:ext>
            </a:extLst>
          </p:cNvPr>
          <p:cNvSpPr/>
          <p:nvPr/>
        </p:nvSpPr>
        <p:spPr>
          <a:xfrm>
            <a:off x="4859923" y="4871489"/>
            <a:ext cx="627576" cy="5218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hu-HU" sz="750" dirty="0">
                <a:solidFill>
                  <a:prstClr val="black"/>
                </a:solidFill>
              </a:rPr>
              <a:t>vízvezető</a:t>
            </a:r>
          </a:p>
        </p:txBody>
      </p:sp>
      <p:sp>
        <p:nvSpPr>
          <p:cNvPr id="51" name="Téglalap 50">
            <a:extLst>
              <a:ext uri="{FF2B5EF4-FFF2-40B4-BE49-F238E27FC236}">
                <a16:creationId xmlns:a16="http://schemas.microsoft.com/office/drawing/2014/main" id="{714FAA29-2684-45B1-ACA5-11B525563CBA}"/>
              </a:ext>
            </a:extLst>
          </p:cNvPr>
          <p:cNvSpPr/>
          <p:nvPr/>
        </p:nvSpPr>
        <p:spPr>
          <a:xfrm>
            <a:off x="3759646" y="2880757"/>
            <a:ext cx="625802" cy="191727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hu-HU" sz="600" dirty="0">
                <a:solidFill>
                  <a:prstClr val="black"/>
                </a:solidFill>
                <a:latin typeface="Calibri" panose="020F0502020204030204"/>
              </a:rPr>
              <a:t>kutatóárok</a:t>
            </a:r>
          </a:p>
        </p:txBody>
      </p:sp>
    </p:spTree>
    <p:extLst>
      <p:ext uri="{BB962C8B-B14F-4D97-AF65-F5344CB8AC3E}">
        <p14:creationId xmlns:p14="http://schemas.microsoft.com/office/powerpoint/2010/main" val="12169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hu-HU" b="1" dirty="0">
                <a:solidFill>
                  <a:prstClr val="white"/>
                </a:solidFill>
                <a:latin typeface="Calibri" panose="020F0502020204030204"/>
              </a:rPr>
              <a:t>Békés Drén Kft. Szekszárd Lőtéri vízbázis kármentesítése 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40E3B86-586F-4CC3-A340-6601228AF3BA}" type="slidenum">
              <a:rPr lang="hu-HU" b="1">
                <a:solidFill>
                  <a:prstClr val="white"/>
                </a:solidFill>
                <a:latin typeface="Calibri" panose="020F0502020204030204"/>
              </a:rPr>
              <a:pPr defTabSz="685800"/>
              <a:t>19</a:t>
            </a:fld>
            <a:endParaRPr lang="hu-HU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7" name="Kép 26">
            <a:extLst>
              <a:ext uri="{FF2B5EF4-FFF2-40B4-BE49-F238E27FC236}">
                <a16:creationId xmlns:a16="http://schemas.microsoft.com/office/drawing/2014/main" id="{01D78D65-3102-497A-9F6B-FD12A5B2B06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21" y="2151345"/>
            <a:ext cx="3941556" cy="2583885"/>
          </a:xfrm>
          <a:prstGeom prst="rect">
            <a:avLst/>
          </a:prstGeom>
          <a:noFill/>
        </p:spPr>
      </p:pic>
      <p:sp>
        <p:nvSpPr>
          <p:cNvPr id="28" name="Nyíl: balra mutató 27">
            <a:extLst>
              <a:ext uri="{FF2B5EF4-FFF2-40B4-BE49-F238E27FC236}">
                <a16:creationId xmlns:a16="http://schemas.microsoft.com/office/drawing/2014/main" id="{668C8650-2EFB-4118-A248-DCAEBE933A66}"/>
              </a:ext>
            </a:extLst>
          </p:cNvPr>
          <p:cNvSpPr/>
          <p:nvPr/>
        </p:nvSpPr>
        <p:spPr>
          <a:xfrm>
            <a:off x="3254193" y="3624639"/>
            <a:ext cx="1094188" cy="279088"/>
          </a:xfrm>
          <a:prstGeom prst="lef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hu-HU" sz="750" dirty="0">
                <a:solidFill>
                  <a:prstClr val="black"/>
                </a:solidFill>
                <a:latin typeface="Calibri" panose="020F0502020204030204"/>
              </a:rPr>
              <a:t>D2 [DCE]=1600 µg/L</a:t>
            </a:r>
          </a:p>
        </p:txBody>
      </p:sp>
      <p:sp>
        <p:nvSpPr>
          <p:cNvPr id="29" name="Nyíl: balra mutató 28">
            <a:extLst>
              <a:ext uri="{FF2B5EF4-FFF2-40B4-BE49-F238E27FC236}">
                <a16:creationId xmlns:a16="http://schemas.microsoft.com/office/drawing/2014/main" id="{BC3D5DF2-089F-4EFE-8881-95048DB8289C}"/>
              </a:ext>
            </a:extLst>
          </p:cNvPr>
          <p:cNvSpPr/>
          <p:nvPr/>
        </p:nvSpPr>
        <p:spPr>
          <a:xfrm>
            <a:off x="996528" y="2559699"/>
            <a:ext cx="1474549" cy="270586"/>
          </a:xfrm>
          <a:prstGeom prst="lef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hu-HU" sz="750" dirty="0">
                <a:solidFill>
                  <a:prstClr val="black"/>
                </a:solidFill>
                <a:latin typeface="Calibri" panose="020F0502020204030204"/>
              </a:rPr>
              <a:t>kiinduló [DCE]=13 000 µg/L</a:t>
            </a:r>
          </a:p>
        </p:txBody>
      </p:sp>
      <p:pic>
        <p:nvPicPr>
          <p:cNvPr id="8" name="Kép 7" descr="A képen daru, mezőgazdasági gép látható&#10;&#10;Automatikusan generált leírás">
            <a:extLst>
              <a:ext uri="{FF2B5EF4-FFF2-40B4-BE49-F238E27FC236}">
                <a16:creationId xmlns:a16="http://schemas.microsoft.com/office/drawing/2014/main" id="{F25D8A71-7976-405F-B7CC-059300F655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68145" y="2330146"/>
            <a:ext cx="4602644" cy="2588987"/>
          </a:xfrm>
          <a:prstGeom prst="rect">
            <a:avLst/>
          </a:prstGeom>
        </p:spPr>
      </p:pic>
      <p:cxnSp>
        <p:nvCxnSpPr>
          <p:cNvPr id="21" name="Egyenes összekötő 20">
            <a:extLst>
              <a:ext uri="{FF2B5EF4-FFF2-40B4-BE49-F238E27FC236}">
                <a16:creationId xmlns:a16="http://schemas.microsoft.com/office/drawing/2014/main" id="{8824AF30-9125-4AF4-8ABD-0CA1D6FA54FF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742390" y="3764183"/>
            <a:ext cx="2511803" cy="0"/>
          </a:xfrm>
          <a:prstGeom prst="line">
            <a:avLst/>
          </a:prstGeom>
          <a:ln>
            <a:prstDash val="sysDot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Kép 9" descr="A képen fű, kültéri, kotrógép, szállítás látható&#10;&#10;Automatikusan generált leírás">
            <a:extLst>
              <a:ext uri="{FF2B5EF4-FFF2-40B4-BE49-F238E27FC236}">
                <a16:creationId xmlns:a16="http://schemas.microsoft.com/office/drawing/2014/main" id="{6C636E94-43DD-41FA-BF16-7D9754A488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2" t="3249" r="23838" b="20758"/>
          <a:stretch/>
        </p:blipFill>
        <p:spPr>
          <a:xfrm>
            <a:off x="6990553" y="2697360"/>
            <a:ext cx="2109230" cy="2037870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8EE20784-B1CE-43C2-AE39-AC185711F043}"/>
              </a:ext>
            </a:extLst>
          </p:cNvPr>
          <p:cNvSpPr txBox="1"/>
          <p:nvPr/>
        </p:nvSpPr>
        <p:spPr>
          <a:xfrm>
            <a:off x="117021" y="1913058"/>
            <a:ext cx="3941556" cy="2539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hu-HU" sz="1050" dirty="0">
                <a:solidFill>
                  <a:prstClr val="black"/>
                </a:solidFill>
              </a:rPr>
              <a:t>Kisminta kísérlet (3 kg </a:t>
            </a:r>
            <a:r>
              <a:rPr lang="hu-HU" sz="1050" dirty="0" err="1">
                <a:solidFill>
                  <a:prstClr val="black"/>
                </a:solidFill>
              </a:rPr>
              <a:t>Fe</a:t>
            </a:r>
            <a:r>
              <a:rPr lang="hu-HU" sz="750" dirty="0">
                <a:solidFill>
                  <a:prstClr val="black"/>
                </a:solidFill>
              </a:rPr>
              <a:t>(0)</a:t>
            </a:r>
            <a:r>
              <a:rPr lang="hu-HU" sz="1050" dirty="0">
                <a:solidFill>
                  <a:prstClr val="black"/>
                </a:solidFill>
              </a:rPr>
              <a:t> / 1 t szennyezett talaj)</a:t>
            </a:r>
          </a:p>
        </p:txBody>
      </p:sp>
      <p:sp>
        <p:nvSpPr>
          <p:cNvPr id="7" name="Nyíl: felfelé mutató 6">
            <a:extLst>
              <a:ext uri="{FF2B5EF4-FFF2-40B4-BE49-F238E27FC236}">
                <a16:creationId xmlns:a16="http://schemas.microsoft.com/office/drawing/2014/main" id="{4AB1DFFC-56CF-49F6-A6DF-3EB72B63EEB7}"/>
              </a:ext>
            </a:extLst>
          </p:cNvPr>
          <p:cNvSpPr/>
          <p:nvPr/>
        </p:nvSpPr>
        <p:spPr>
          <a:xfrm>
            <a:off x="979384" y="4118987"/>
            <a:ext cx="34289" cy="19396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hu-H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Nyíl: felfelé mutató 14">
            <a:extLst>
              <a:ext uri="{FF2B5EF4-FFF2-40B4-BE49-F238E27FC236}">
                <a16:creationId xmlns:a16="http://schemas.microsoft.com/office/drawing/2014/main" id="{363406F2-5CF8-458F-BD60-446B06BB92D1}"/>
              </a:ext>
            </a:extLst>
          </p:cNvPr>
          <p:cNvSpPr/>
          <p:nvPr/>
        </p:nvSpPr>
        <p:spPr>
          <a:xfrm>
            <a:off x="3123376" y="4145582"/>
            <a:ext cx="34289" cy="19396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hu-H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Cím 2"/>
          <p:cNvSpPr>
            <a:spLocks noGrp="1"/>
          </p:cNvSpPr>
          <p:nvPr>
            <p:ph type="title"/>
          </p:nvPr>
        </p:nvSpPr>
        <p:spPr>
          <a:xfrm>
            <a:off x="439202" y="56661"/>
            <a:ext cx="8067355" cy="936104"/>
          </a:xfrm>
        </p:spPr>
        <p:txBody>
          <a:bodyPr>
            <a:normAutofit/>
          </a:bodyPr>
          <a:lstStyle/>
          <a:p>
            <a:pPr defTabSz="685800"/>
            <a:r>
              <a:rPr lang="hu-HU" sz="1800" dirty="0"/>
              <a:t>talajkeverés nagyteljesítményű gépekkel, 20 m mélységig</a:t>
            </a:r>
          </a:p>
        </p:txBody>
      </p:sp>
    </p:spTree>
    <p:extLst>
      <p:ext uri="{BB962C8B-B14F-4D97-AF65-F5344CB8AC3E}">
        <p14:creationId xmlns:p14="http://schemas.microsoft.com/office/powerpoint/2010/main" val="386942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Alcím 5"/>
          <p:cNvSpPr>
            <a:spLocks noGrp="1"/>
          </p:cNvSpPr>
          <p:nvPr>
            <p:ph type="subTitle" idx="1"/>
          </p:nvPr>
        </p:nvSpPr>
        <p:spPr>
          <a:xfrm>
            <a:off x="2446491" y="4973818"/>
            <a:ext cx="4206396" cy="302973"/>
          </a:xfrm>
        </p:spPr>
        <p:txBody>
          <a:bodyPr>
            <a:noAutofit/>
          </a:bodyPr>
          <a:lstStyle/>
          <a:p>
            <a:r>
              <a:rPr lang="hu-HU" sz="1575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AVAGY MI FOLYIK A LÁBUNK ALATT SZEKSZÁRDON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236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7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1902447" cy="609920"/>
          </a:xfrm>
        </p:spPr>
        <p:txBody>
          <a:bodyPr>
            <a:normAutofit fontScale="90000"/>
          </a:bodyPr>
          <a:lstStyle/>
          <a:p>
            <a:r>
              <a:rPr lang="hu-HU" sz="2700" dirty="0">
                <a:latin typeface="Arial" panose="020B0604020202020204" pitchFamily="34" charset="0"/>
                <a:cs typeface="Arial" panose="020B0604020202020204" pitchFamily="34" charset="0"/>
              </a:rPr>
              <a:t>Reaktív gát</a:t>
            </a:r>
          </a:p>
        </p:txBody>
      </p:sp>
    </p:spTree>
    <p:extLst>
      <p:ext uri="{BB962C8B-B14F-4D97-AF65-F5344CB8AC3E}">
        <p14:creationId xmlns:p14="http://schemas.microsoft.com/office/powerpoint/2010/main" val="290451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59441" y="541546"/>
            <a:ext cx="2446256" cy="489728"/>
          </a:xfrm>
        </p:spPr>
        <p:txBody>
          <a:bodyPr>
            <a:noAutofit/>
          </a:bodyPr>
          <a:lstStyle/>
          <a:p>
            <a:r>
              <a:rPr lang="hu-HU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Figyelőkutak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813481" y="1802268"/>
            <a:ext cx="3662313" cy="1675615"/>
          </a:xfrm>
        </p:spPr>
        <p:txBody>
          <a:bodyPr/>
          <a:lstStyle/>
          <a:p>
            <a:pPr marL="0" indent="0">
              <a:buNone/>
            </a:pPr>
            <a:r>
              <a:rPr lang="hu-HU" sz="1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Hagyományos kutak:</a:t>
            </a:r>
          </a:p>
          <a:p>
            <a:pPr>
              <a:buFontTx/>
              <a:buChar char="-"/>
            </a:pPr>
            <a:r>
              <a:rPr lang="hu-HU" sz="1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forgó mozgásos fúrás</a:t>
            </a:r>
          </a:p>
          <a:p>
            <a:pPr>
              <a:buFontTx/>
              <a:buChar char="-"/>
            </a:pPr>
            <a:r>
              <a:rPr lang="hu-HU" sz="1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különböző mélységű szűrőkből összesített minta</a:t>
            </a:r>
          </a:p>
          <a:p>
            <a:pPr>
              <a:buFontTx/>
              <a:buChar char="-"/>
            </a:pPr>
            <a:r>
              <a:rPr lang="hu-HU" sz="1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lassabb elkészülés</a:t>
            </a:r>
          </a:p>
          <a:p>
            <a:pPr>
              <a:buFontTx/>
              <a:buChar char="-"/>
            </a:pP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2188196" y="3477882"/>
            <a:ext cx="3397185" cy="2172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90000"/>
              </a:lnSpc>
              <a:spcBef>
                <a:spcPts val="750"/>
              </a:spcBef>
            </a:pPr>
            <a:r>
              <a:rPr lang="hu-HU" b="1" dirty="0">
                <a:solidFill>
                  <a:srgbClr val="A5A5A5">
                    <a:lumMod val="20000"/>
                    <a:lumOff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Új technológiájú kutak:</a:t>
            </a:r>
          </a:p>
          <a:p>
            <a:pPr marL="257175" indent="-257175" defTabSz="685800">
              <a:lnSpc>
                <a:spcPct val="90000"/>
              </a:lnSpc>
              <a:spcBef>
                <a:spcPts val="750"/>
              </a:spcBef>
              <a:buFontTx/>
              <a:buChar char="-"/>
            </a:pPr>
            <a:r>
              <a:rPr lang="hu-HU" b="1" dirty="0" err="1">
                <a:solidFill>
                  <a:srgbClr val="A5A5A5">
                    <a:lumMod val="20000"/>
                    <a:lumOff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szónikus</a:t>
            </a:r>
            <a:r>
              <a:rPr lang="hu-HU" b="1" dirty="0">
                <a:solidFill>
                  <a:srgbClr val="A5A5A5">
                    <a:lumMod val="20000"/>
                    <a:lumOff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fúrás</a:t>
            </a:r>
          </a:p>
          <a:p>
            <a:pPr marL="257175" indent="-257175" defTabSz="685800">
              <a:lnSpc>
                <a:spcPct val="90000"/>
              </a:lnSpc>
              <a:spcBef>
                <a:spcPts val="750"/>
              </a:spcBef>
              <a:buFontTx/>
              <a:buChar char="-"/>
            </a:pPr>
            <a:r>
              <a:rPr lang="hu-HU" b="1" dirty="0">
                <a:solidFill>
                  <a:srgbClr val="A5A5A5">
                    <a:lumMod val="20000"/>
                    <a:lumOff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3-5-7 csatornán keresztül különböző mélységekből mintavétel</a:t>
            </a:r>
          </a:p>
          <a:p>
            <a:pPr marL="257175" indent="-257175" defTabSz="685800">
              <a:lnSpc>
                <a:spcPct val="90000"/>
              </a:lnSpc>
              <a:spcBef>
                <a:spcPts val="750"/>
              </a:spcBef>
              <a:buFontTx/>
              <a:buChar char="-"/>
            </a:pPr>
            <a:r>
              <a:rPr lang="hu-HU" b="1" dirty="0">
                <a:solidFill>
                  <a:srgbClr val="A5A5A5">
                    <a:lumMod val="20000"/>
                    <a:lumOff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gyors kivitelezés</a:t>
            </a:r>
          </a:p>
          <a:p>
            <a:pPr marL="257175" indent="-257175" defTabSz="685800">
              <a:buFontTx/>
              <a:buChar char="-"/>
            </a:pPr>
            <a:endParaRPr lang="hu-HU" b="1" dirty="0">
              <a:solidFill>
                <a:srgbClr val="A5A5A5">
                  <a:lumMod val="20000"/>
                  <a:lumOff val="8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8272020" y="5469966"/>
            <a:ext cx="871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hu-H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104302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898924" y="673894"/>
            <a:ext cx="3139126" cy="433166"/>
          </a:xfrm>
        </p:spPr>
        <p:txBody>
          <a:bodyPr>
            <a:normAutofit/>
          </a:bodyPr>
          <a:lstStyle/>
          <a:p>
            <a:pPr algn="ctr"/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beavatkozás céljai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46234" y="1313635"/>
            <a:ext cx="7886700" cy="1576633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hatósági kötelezésben foglaltaknak eleget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tenni a projektben előírt határidőn belül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Minél több szennyezőanyagot eltávolítani a területről</a:t>
            </a:r>
          </a:p>
          <a:p>
            <a:pPr>
              <a:buFontTx/>
              <a:buChar char="-"/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Olyan folyamatokat beindítani, amelyek a beavatkozás lezárulása után is további tisztulást tesznek lehetővé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20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r>
              <a:rPr lang="hu-HU" b="1" dirty="0">
                <a:solidFill>
                  <a:prstClr val="white"/>
                </a:solidFill>
                <a:latin typeface="Calibri" panose="020F0502020204030204"/>
              </a:rPr>
              <a:t>2020. 08. 07.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36210"/>
            <a:ext cx="5139373" cy="343234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424" y="1536210"/>
            <a:ext cx="1518036" cy="3304318"/>
          </a:xfrm>
          <a:prstGeom prst="rect">
            <a:avLst/>
          </a:prstGeom>
        </p:spPr>
      </p:pic>
      <p:sp>
        <p:nvSpPr>
          <p:cNvPr id="7" name="Cím 2"/>
          <p:cNvSpPr>
            <a:spLocks noGrp="1"/>
          </p:cNvSpPr>
          <p:nvPr>
            <p:ph type="title"/>
          </p:nvPr>
        </p:nvSpPr>
        <p:spPr>
          <a:xfrm>
            <a:off x="2908349" y="148403"/>
            <a:ext cx="3359075" cy="936104"/>
          </a:xfrm>
        </p:spPr>
        <p:txBody>
          <a:bodyPr>
            <a:normAutofit/>
          </a:bodyPr>
          <a:lstStyle/>
          <a:p>
            <a:pPr defTabSz="685800"/>
            <a:r>
              <a:rPr lang="hu-HU" sz="1800" dirty="0" smtClean="0"/>
              <a:t>Köszönöm a figyelmet</a:t>
            </a:r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300197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38879" y="430421"/>
            <a:ext cx="4547504" cy="526559"/>
          </a:xfrm>
        </p:spPr>
        <p:txBody>
          <a:bodyPr>
            <a:normAutofit/>
          </a:bodyPr>
          <a:lstStyle/>
          <a:p>
            <a:pPr algn="ctr"/>
            <a:r>
              <a:rPr lang="hu-HU" sz="2400" dirty="0"/>
              <a:t>A VÍZ KÖRFORGÁSA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8418" y="1600200"/>
            <a:ext cx="6827164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24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253" y="322136"/>
            <a:ext cx="8686800" cy="526559"/>
          </a:xfrm>
        </p:spPr>
        <p:txBody>
          <a:bodyPr>
            <a:noAutofit/>
          </a:bodyPr>
          <a:lstStyle/>
          <a:p>
            <a:pPr algn="ctr"/>
            <a:r>
              <a:rPr lang="hu-HU" sz="2400" dirty="0"/>
              <a:t>FELSZÍNI VIZEKTŐL FÜGGETLEN VÍZTÍPUSOK 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89591"/>
            <a:ext cx="8229600" cy="434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58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9549" y="261978"/>
            <a:ext cx="8301789" cy="526559"/>
          </a:xfrm>
        </p:spPr>
        <p:txBody>
          <a:bodyPr>
            <a:noAutofit/>
          </a:bodyPr>
          <a:lstStyle/>
          <a:p>
            <a:pPr algn="ctr"/>
            <a:r>
              <a:rPr lang="hu-HU" sz="2400" dirty="0"/>
              <a:t>FELSZÍN ALATTI KÖRFORGÁS ÉS ÁRAMLÁSI PÁLYÁK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3376" y="1600200"/>
            <a:ext cx="7637248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76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0476" y="382294"/>
            <a:ext cx="8879305" cy="526559"/>
          </a:xfrm>
        </p:spPr>
        <p:txBody>
          <a:bodyPr>
            <a:noAutofit/>
          </a:bodyPr>
          <a:lstStyle/>
          <a:p>
            <a:pPr algn="ctr"/>
            <a:r>
              <a:rPr lang="hu-HU" sz="1400" i="1" cap="none" dirty="0"/>
              <a:t>https://mbfsz.gov.hu/sites/default/files/media/file/file/2020/03/30/szekszard_vizsgalati_jelentes.pdf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476" y="1792707"/>
            <a:ext cx="8614585" cy="439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66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93543" y="417463"/>
            <a:ext cx="4547504" cy="526559"/>
          </a:xfrm>
        </p:spPr>
        <p:txBody>
          <a:bodyPr>
            <a:normAutofit/>
          </a:bodyPr>
          <a:lstStyle/>
          <a:p>
            <a:pPr algn="ctr"/>
            <a:r>
              <a:rPr lang="hu-HU" sz="2400" dirty="0"/>
              <a:t>A terület légifotója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570" y="1334494"/>
            <a:ext cx="8688197" cy="537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8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60949" y="286041"/>
            <a:ext cx="8289757" cy="526559"/>
          </a:xfrm>
        </p:spPr>
        <p:txBody>
          <a:bodyPr>
            <a:noAutofit/>
          </a:bodyPr>
          <a:lstStyle/>
          <a:p>
            <a:pPr algn="ctr"/>
            <a:r>
              <a:rPr lang="hu-HU" sz="2400" dirty="0"/>
              <a:t>Klórozott szénhidrogének terjedése</a:t>
            </a:r>
            <a:br>
              <a:rPr lang="hu-HU" sz="2400" dirty="0"/>
            </a:br>
            <a:r>
              <a:rPr lang="hu-HU" sz="2400" dirty="0"/>
              <a:t>a felszín alatti térben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949" y="1431760"/>
            <a:ext cx="8364541" cy="5242457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277708" y="2750837"/>
            <a:ext cx="715108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800" dirty="0" smtClean="0"/>
              <a:t>Gázfázis</a:t>
            </a:r>
            <a:endParaRPr lang="hu-HU" sz="8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6878515" y="2144258"/>
            <a:ext cx="870438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800" dirty="0" smtClean="0"/>
              <a:t>Kibocsátás</a:t>
            </a:r>
            <a:endParaRPr lang="hu-HU" sz="8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5319346" y="3383583"/>
            <a:ext cx="14859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800" dirty="0" smtClean="0"/>
              <a:t>Nem összefüggő nehézfázis (cseppek, erek)</a:t>
            </a:r>
            <a:endParaRPr lang="hu-HU" sz="8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3991707" y="4299438"/>
            <a:ext cx="870438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800" dirty="0" smtClean="0"/>
              <a:t>Oldott csóva</a:t>
            </a:r>
            <a:endParaRPr lang="hu-HU" sz="8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4141177" y="4859623"/>
            <a:ext cx="131005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800" dirty="0" smtClean="0"/>
              <a:t>Összefüggő nehézfázis (folyadéktest)</a:t>
            </a:r>
            <a:endParaRPr lang="hu-HU" sz="8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3540894" y="5997109"/>
            <a:ext cx="161139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800" dirty="0" smtClean="0"/>
              <a:t>Kis áteresztőképességű réteg (pl. agyag)</a:t>
            </a:r>
            <a:endParaRPr lang="hu-HU" sz="80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996460" y="5291510"/>
            <a:ext cx="163243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800" dirty="0" smtClean="0"/>
              <a:t>Jó áteresztőképességű réteg (pl. homok, kavics váltakozása)</a:t>
            </a:r>
            <a:endParaRPr lang="hu-HU" sz="800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2185120" y="3832850"/>
            <a:ext cx="1355774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Felszín alatti víz szintje</a:t>
            </a:r>
            <a:endParaRPr lang="hu-HU" sz="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456904" y="4514882"/>
            <a:ext cx="1728215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Felszín alatti víz áramlási iránya</a:t>
            </a:r>
            <a:endParaRPr lang="hu-HU" sz="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82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8339" y="96253"/>
            <a:ext cx="4106779" cy="1045486"/>
          </a:xfrm>
        </p:spPr>
        <p:txBody>
          <a:bodyPr>
            <a:normAutofit/>
          </a:bodyPr>
          <a:lstStyle/>
          <a:p>
            <a:r>
              <a:rPr lang="hu-H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szennyezés kockázatai</a:t>
            </a:r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330933" y="4713574"/>
            <a:ext cx="4453627" cy="21444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Emberekre gyakorolt kockázat</a:t>
            </a:r>
          </a:p>
          <a:p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érintkezés</a:t>
            </a:r>
          </a:p>
          <a:p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belégzés</a:t>
            </a:r>
          </a:p>
          <a:p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tápcsatornába jutás</a:t>
            </a:r>
          </a:p>
          <a:p>
            <a:pPr>
              <a:buFontTx/>
              <a:buChar char="-"/>
            </a:pPr>
            <a:endParaRPr lang="hu-HU" dirty="0"/>
          </a:p>
          <a:p>
            <a:pPr>
              <a:buFontTx/>
              <a:buChar char="-"/>
            </a:pPr>
            <a:endParaRPr lang="hu-HU" dirty="0" smtClean="0"/>
          </a:p>
          <a:p>
            <a:pPr>
              <a:buFontTx/>
              <a:buChar char="-"/>
            </a:pPr>
            <a:endParaRPr lang="hu-HU" dirty="0"/>
          </a:p>
        </p:txBody>
      </p:sp>
      <p:sp>
        <p:nvSpPr>
          <p:cNvPr id="4" name="Tartalom helye 4"/>
          <p:cNvSpPr txBox="1">
            <a:spLocks/>
          </p:cNvSpPr>
          <p:nvPr/>
        </p:nvSpPr>
        <p:spPr>
          <a:xfrm>
            <a:off x="4784560" y="4745226"/>
            <a:ext cx="4359440" cy="1619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Környezetre gyakorolt kockázat</a:t>
            </a:r>
          </a:p>
          <a:p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élővilágra</a:t>
            </a:r>
          </a:p>
          <a:p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élettelen környezetre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411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E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1582</TotalTime>
  <Words>731</Words>
  <Application>Microsoft Office PowerPoint</Application>
  <PresentationFormat>Diavetítés a képernyőre (4:3 oldalarány)</PresentationFormat>
  <Paragraphs>216</Paragraphs>
  <Slides>23</Slides>
  <Notes>0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5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Wingdings</vt:lpstr>
      <vt:lpstr>1_Office-téma</vt:lpstr>
      <vt:lpstr>Office-téma</vt:lpstr>
      <vt:lpstr>2_Office-téma</vt:lpstr>
      <vt:lpstr>3_Office-téma</vt:lpstr>
      <vt:lpstr>4_Office-téma</vt:lpstr>
      <vt:lpstr>Acrobat Document</vt:lpstr>
      <vt:lpstr>Szekszárd Lőtéri vízbázis kármentesítése környezettudatosságra nevelés – rendhagyó tanóra</vt:lpstr>
      <vt:lpstr>PowerPoint-bemutató</vt:lpstr>
      <vt:lpstr>A VÍZ KÖRFORGÁSA</vt:lpstr>
      <vt:lpstr>FELSZÍNI VIZEKTŐL FÜGGETLEN VÍZTÍPUSOK </vt:lpstr>
      <vt:lpstr>FELSZÍN ALATTI KÖRFORGÁS ÉS ÁRAMLÁSI PÁLYÁK</vt:lpstr>
      <vt:lpstr>https://mbfsz.gov.hu/sites/default/files/media/file/file/2020/03/30/szekszard_vizsgalati_jelentes.pdf</vt:lpstr>
      <vt:lpstr>A terület légifotója</vt:lpstr>
      <vt:lpstr>Klórozott szénhidrogének terjedése a felszín alatti térben</vt:lpstr>
      <vt:lpstr>A szennyezés kockázatai</vt:lpstr>
      <vt:lpstr>A szennyezés eltávolítása</vt:lpstr>
      <vt:lpstr>Előzmények (1993-2021; 28 év)</vt:lpstr>
      <vt:lpstr>Szekszárd, Lőtéri vízbázis kármentesítése  - kehop-3.3.0 projekt</vt:lpstr>
      <vt:lpstr>Projekt előkészítő fázis: Tényfeltárás</vt:lpstr>
      <vt:lpstr>Beavatkozási módszerek</vt:lpstr>
      <vt:lpstr>Beavatkozás: 2020. 11. 27 – 2023. 09. 27.</vt:lpstr>
      <vt:lpstr>A beavatkozás eszközei</vt:lpstr>
      <vt:lpstr>Beavatkozás mélységének pontosabb meghatározásához alkalmazott új feltárási módszer: MIP vizsgálat</vt:lpstr>
      <vt:lpstr>MIP regisztrátum (log)</vt:lpstr>
      <vt:lpstr>talajkeverés nagyteljesítményű gépekkel, 20 m mélységig</vt:lpstr>
      <vt:lpstr>Reaktív gát</vt:lpstr>
      <vt:lpstr>Figyelőkutak</vt:lpstr>
      <vt:lpstr>A beavatkozás céljai</vt:lpstr>
      <vt:lpstr>Köszönöm a figyelmet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Azari Zita Tímea</dc:creator>
  <cp:lastModifiedBy>Csurgai-Horváthné Kiss Henriett</cp:lastModifiedBy>
  <cp:revision>101</cp:revision>
  <dcterms:created xsi:type="dcterms:W3CDTF">2022-04-05T16:56:22Z</dcterms:created>
  <dcterms:modified xsi:type="dcterms:W3CDTF">2022-09-13T12:22:30Z</dcterms:modified>
</cp:coreProperties>
</file>